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76" r:id="rId4"/>
  </p:sldMasterIdLst>
  <p:notesMasterIdLst>
    <p:notesMasterId r:id="rId28"/>
  </p:notesMasterIdLst>
  <p:handoutMasterIdLst>
    <p:handoutMasterId r:id="rId29"/>
  </p:handoutMasterIdLst>
  <p:sldIdLst>
    <p:sldId id="290" r:id="rId5"/>
    <p:sldId id="273" r:id="rId6"/>
    <p:sldId id="325" r:id="rId7"/>
    <p:sldId id="315" r:id="rId8"/>
    <p:sldId id="298" r:id="rId9"/>
    <p:sldId id="552" r:id="rId10"/>
    <p:sldId id="308" r:id="rId11"/>
    <p:sldId id="310" r:id="rId12"/>
    <p:sldId id="316" r:id="rId13"/>
    <p:sldId id="276" r:id="rId14"/>
    <p:sldId id="318" r:id="rId15"/>
    <p:sldId id="317" r:id="rId16"/>
    <p:sldId id="311" r:id="rId17"/>
    <p:sldId id="292" r:id="rId18"/>
    <p:sldId id="319" r:id="rId19"/>
    <p:sldId id="320" r:id="rId20"/>
    <p:sldId id="321" r:id="rId21"/>
    <p:sldId id="326" r:id="rId22"/>
    <p:sldId id="293" r:id="rId23"/>
    <p:sldId id="322" r:id="rId24"/>
    <p:sldId id="323" r:id="rId25"/>
    <p:sldId id="324" r:id="rId26"/>
    <p:sldId id="309"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8F460"/>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85602" autoAdjust="0"/>
  </p:normalViewPr>
  <p:slideViewPr>
    <p:cSldViewPr snapToGrid="0">
      <p:cViewPr varScale="1">
        <p:scale>
          <a:sx n="86" d="100"/>
          <a:sy n="86" d="100"/>
        </p:scale>
        <p:origin x="562" y="72"/>
      </p:cViewPr>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D53501-09D6-4676-8FE0-5571F297983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E07AACA-A4DE-449B-8509-1DB00EFBC3FC}">
      <dgm:prSet/>
      <dgm:spPr/>
      <dgm:t>
        <a:bodyPr/>
        <a:lstStyle/>
        <a:p>
          <a:r>
            <a:rPr lang="en-US" dirty="0">
              <a:solidFill>
                <a:schemeClr val="tx1"/>
              </a:solidFill>
            </a:rPr>
            <a:t>processed lawfully, fairly and in a transparent manner in relation to individuals;</a:t>
          </a:r>
        </a:p>
      </dgm:t>
    </dgm:pt>
    <dgm:pt modelId="{476059C6-D74E-4065-B83A-9B24BF0AC91D}" type="parTrans" cxnId="{4B992D7A-F0CB-4829-B9B6-80AB9E633FD7}">
      <dgm:prSet/>
      <dgm:spPr/>
      <dgm:t>
        <a:bodyPr/>
        <a:lstStyle/>
        <a:p>
          <a:endParaRPr lang="en-US"/>
        </a:p>
      </dgm:t>
    </dgm:pt>
    <dgm:pt modelId="{E7AE7DE5-793D-4B13-8EA0-797CAD15897A}" type="sibTrans" cxnId="{4B992D7A-F0CB-4829-B9B6-80AB9E633FD7}">
      <dgm:prSet/>
      <dgm:spPr/>
      <dgm:t>
        <a:bodyPr/>
        <a:lstStyle/>
        <a:p>
          <a:endParaRPr lang="en-US"/>
        </a:p>
      </dgm:t>
    </dgm:pt>
    <dgm:pt modelId="{76C471A3-E615-4E1B-A67F-8A33F867120A}">
      <dgm:prSet/>
      <dgm:spPr/>
      <dgm:t>
        <a:bodyPr/>
        <a:lstStyle/>
        <a:p>
          <a:r>
            <a:rPr lang="en-US" dirty="0">
              <a:solidFill>
                <a:schemeClr val="tx1"/>
              </a:solidFill>
            </a:rPr>
            <a:t>collected for specified, explicit and legitimate purposes and not further processed in a manner that is incompatible with those purposes;</a:t>
          </a:r>
        </a:p>
      </dgm:t>
    </dgm:pt>
    <dgm:pt modelId="{AFB33C5B-AD8F-4486-8EC2-185B73185610}" type="parTrans" cxnId="{D69E670A-7ADB-44CA-BE23-B17A07336C02}">
      <dgm:prSet/>
      <dgm:spPr/>
      <dgm:t>
        <a:bodyPr/>
        <a:lstStyle/>
        <a:p>
          <a:endParaRPr lang="en-US"/>
        </a:p>
      </dgm:t>
    </dgm:pt>
    <dgm:pt modelId="{EFC9A233-B1BE-4134-A563-57D3AF28CE34}" type="sibTrans" cxnId="{D69E670A-7ADB-44CA-BE23-B17A07336C02}">
      <dgm:prSet/>
      <dgm:spPr/>
      <dgm:t>
        <a:bodyPr/>
        <a:lstStyle/>
        <a:p>
          <a:endParaRPr lang="en-US"/>
        </a:p>
      </dgm:t>
    </dgm:pt>
    <dgm:pt modelId="{5C28E897-BA72-404E-ABA0-A9244B2AF618}">
      <dgm:prSet/>
      <dgm:spPr/>
      <dgm:t>
        <a:bodyPr/>
        <a:lstStyle/>
        <a:p>
          <a:r>
            <a:rPr lang="en-US" dirty="0">
              <a:solidFill>
                <a:schemeClr val="tx1"/>
              </a:solidFill>
            </a:rPr>
            <a:t>adequate, relevant and limited to what is necessary in relation to the purposes for which they are processed;</a:t>
          </a:r>
        </a:p>
      </dgm:t>
    </dgm:pt>
    <dgm:pt modelId="{AE06A310-17D5-4B0C-9F64-F8E021D1BE52}" type="parTrans" cxnId="{D78FC914-231D-4110-B11C-B774844EB834}">
      <dgm:prSet/>
      <dgm:spPr/>
      <dgm:t>
        <a:bodyPr/>
        <a:lstStyle/>
        <a:p>
          <a:endParaRPr lang="en-US"/>
        </a:p>
      </dgm:t>
    </dgm:pt>
    <dgm:pt modelId="{8D66ED23-9696-4F26-BA05-D7EC700C26CC}" type="sibTrans" cxnId="{D78FC914-231D-4110-B11C-B774844EB834}">
      <dgm:prSet/>
      <dgm:spPr/>
      <dgm:t>
        <a:bodyPr/>
        <a:lstStyle/>
        <a:p>
          <a:endParaRPr lang="en-US"/>
        </a:p>
      </dgm:t>
    </dgm:pt>
    <dgm:pt modelId="{83930AB8-912A-4407-9C37-65C6DCC244BC}">
      <dgm:prSet/>
      <dgm:spPr/>
      <dgm:t>
        <a:bodyPr/>
        <a:lstStyle/>
        <a:p>
          <a:r>
            <a:rPr lang="en-US" dirty="0">
              <a:solidFill>
                <a:schemeClr val="tx1"/>
              </a:solidFill>
            </a:rPr>
            <a:t>accurate and, where necessary, kept up to date;</a:t>
          </a:r>
        </a:p>
      </dgm:t>
    </dgm:pt>
    <dgm:pt modelId="{386D9B5D-8036-43C9-96FE-EE426590C449}" type="parTrans" cxnId="{1F33B15F-6FE2-43DD-B511-0C3C9DBC83C8}">
      <dgm:prSet/>
      <dgm:spPr/>
      <dgm:t>
        <a:bodyPr/>
        <a:lstStyle/>
        <a:p>
          <a:endParaRPr lang="en-US"/>
        </a:p>
      </dgm:t>
    </dgm:pt>
    <dgm:pt modelId="{17B535FB-3B05-4501-BE8B-1C58E43F1CF3}" type="sibTrans" cxnId="{1F33B15F-6FE2-43DD-B511-0C3C9DBC83C8}">
      <dgm:prSet/>
      <dgm:spPr/>
      <dgm:t>
        <a:bodyPr/>
        <a:lstStyle/>
        <a:p>
          <a:endParaRPr lang="en-US"/>
        </a:p>
      </dgm:t>
    </dgm:pt>
    <dgm:pt modelId="{075B39E0-1494-47E2-A79F-F6C666B884E5}">
      <dgm:prSet/>
      <dgm:spPr/>
      <dgm:t>
        <a:bodyPr/>
        <a:lstStyle/>
        <a:p>
          <a:r>
            <a:rPr lang="en-US" dirty="0">
              <a:solidFill>
                <a:schemeClr val="tx1"/>
              </a:solidFill>
            </a:rPr>
            <a:t>kept in a form which permits identification of data subjects for no longer than is necessary for the purposes for which the personal data are processed; </a:t>
          </a:r>
        </a:p>
      </dgm:t>
    </dgm:pt>
    <dgm:pt modelId="{A54FC0B9-FE4B-4633-B455-99E9329D03CE}" type="parTrans" cxnId="{7F87AB22-CC81-41B6-970C-5736BE0B33F5}">
      <dgm:prSet/>
      <dgm:spPr/>
      <dgm:t>
        <a:bodyPr/>
        <a:lstStyle/>
        <a:p>
          <a:endParaRPr lang="en-US"/>
        </a:p>
      </dgm:t>
    </dgm:pt>
    <dgm:pt modelId="{9095C169-B72A-4FF5-8118-923F5E4DB54D}" type="sibTrans" cxnId="{7F87AB22-CC81-41B6-970C-5736BE0B33F5}">
      <dgm:prSet/>
      <dgm:spPr/>
      <dgm:t>
        <a:bodyPr/>
        <a:lstStyle/>
        <a:p>
          <a:endParaRPr lang="en-US"/>
        </a:p>
      </dgm:t>
    </dgm:pt>
    <dgm:pt modelId="{04640F83-9BE3-40B2-AA35-62C39155AB6D}">
      <dgm:prSet/>
      <dgm:spPr/>
      <dgm:t>
        <a:bodyPr/>
        <a:lstStyle/>
        <a:p>
          <a:r>
            <a:rPr lang="en-US" dirty="0">
              <a:solidFill>
                <a:schemeClr val="tx1"/>
              </a:solidFill>
            </a:rPr>
            <a:t>processed in a manner that ensures appropriate security of the personal data. </a:t>
          </a:r>
        </a:p>
      </dgm:t>
    </dgm:pt>
    <dgm:pt modelId="{CA3F6156-C83B-4760-AE71-8D2BAB355F37}" type="parTrans" cxnId="{6B19A3BE-DFD0-41B2-B7F8-E83DFF17A061}">
      <dgm:prSet/>
      <dgm:spPr/>
      <dgm:t>
        <a:bodyPr/>
        <a:lstStyle/>
        <a:p>
          <a:endParaRPr lang="en-US"/>
        </a:p>
      </dgm:t>
    </dgm:pt>
    <dgm:pt modelId="{E143818F-A50D-4AC1-9AA6-BEB9995EC5A2}" type="sibTrans" cxnId="{6B19A3BE-DFD0-41B2-B7F8-E83DFF17A061}">
      <dgm:prSet/>
      <dgm:spPr/>
      <dgm:t>
        <a:bodyPr/>
        <a:lstStyle/>
        <a:p>
          <a:endParaRPr lang="en-US"/>
        </a:p>
      </dgm:t>
    </dgm:pt>
    <dgm:pt modelId="{B53FA2BC-8637-4F01-8A86-29A773FAD570}" type="pres">
      <dgm:prSet presAssocID="{DBD53501-09D6-4676-8FE0-5571F2979836}" presName="linear" presStyleCnt="0">
        <dgm:presLayoutVars>
          <dgm:animLvl val="lvl"/>
          <dgm:resizeHandles val="exact"/>
        </dgm:presLayoutVars>
      </dgm:prSet>
      <dgm:spPr/>
    </dgm:pt>
    <dgm:pt modelId="{FAFA1E70-583B-41E5-AA9D-5EBBDB4A0E1E}" type="pres">
      <dgm:prSet presAssocID="{2E07AACA-A4DE-449B-8509-1DB00EFBC3FC}" presName="parentText" presStyleLbl="node1" presStyleIdx="0" presStyleCnt="6">
        <dgm:presLayoutVars>
          <dgm:chMax val="0"/>
          <dgm:bulletEnabled val="1"/>
        </dgm:presLayoutVars>
      </dgm:prSet>
      <dgm:spPr/>
    </dgm:pt>
    <dgm:pt modelId="{3DE0056C-530E-458F-90A7-E832F2C7E917}" type="pres">
      <dgm:prSet presAssocID="{E7AE7DE5-793D-4B13-8EA0-797CAD15897A}" presName="spacer" presStyleCnt="0"/>
      <dgm:spPr/>
    </dgm:pt>
    <dgm:pt modelId="{0FEA388D-199F-46C1-9B72-75FDC2A5B9BB}" type="pres">
      <dgm:prSet presAssocID="{76C471A3-E615-4E1B-A67F-8A33F867120A}" presName="parentText" presStyleLbl="node1" presStyleIdx="1" presStyleCnt="6">
        <dgm:presLayoutVars>
          <dgm:chMax val="0"/>
          <dgm:bulletEnabled val="1"/>
        </dgm:presLayoutVars>
      </dgm:prSet>
      <dgm:spPr/>
    </dgm:pt>
    <dgm:pt modelId="{220FC7D8-683A-4771-9FFC-4B35ECAD25E3}" type="pres">
      <dgm:prSet presAssocID="{EFC9A233-B1BE-4134-A563-57D3AF28CE34}" presName="spacer" presStyleCnt="0"/>
      <dgm:spPr/>
    </dgm:pt>
    <dgm:pt modelId="{F2B99CFB-C71E-4F40-9F84-D6A1B3561372}" type="pres">
      <dgm:prSet presAssocID="{5C28E897-BA72-404E-ABA0-A9244B2AF618}" presName="parentText" presStyleLbl="node1" presStyleIdx="2" presStyleCnt="6">
        <dgm:presLayoutVars>
          <dgm:chMax val="0"/>
          <dgm:bulletEnabled val="1"/>
        </dgm:presLayoutVars>
      </dgm:prSet>
      <dgm:spPr/>
    </dgm:pt>
    <dgm:pt modelId="{A64960C2-FA27-42BD-9090-E47229BB9B1F}" type="pres">
      <dgm:prSet presAssocID="{8D66ED23-9696-4F26-BA05-D7EC700C26CC}" presName="spacer" presStyleCnt="0"/>
      <dgm:spPr/>
    </dgm:pt>
    <dgm:pt modelId="{78FDCF97-48F0-4D38-A061-99B65DF53B10}" type="pres">
      <dgm:prSet presAssocID="{83930AB8-912A-4407-9C37-65C6DCC244BC}" presName="parentText" presStyleLbl="node1" presStyleIdx="3" presStyleCnt="6">
        <dgm:presLayoutVars>
          <dgm:chMax val="0"/>
          <dgm:bulletEnabled val="1"/>
        </dgm:presLayoutVars>
      </dgm:prSet>
      <dgm:spPr/>
    </dgm:pt>
    <dgm:pt modelId="{EDEE7126-1F01-401B-9240-48DF595204B6}" type="pres">
      <dgm:prSet presAssocID="{17B535FB-3B05-4501-BE8B-1C58E43F1CF3}" presName="spacer" presStyleCnt="0"/>
      <dgm:spPr/>
    </dgm:pt>
    <dgm:pt modelId="{6F3D9F49-9F39-43C2-9B44-7383510C8A8D}" type="pres">
      <dgm:prSet presAssocID="{075B39E0-1494-47E2-A79F-F6C666B884E5}" presName="parentText" presStyleLbl="node1" presStyleIdx="4" presStyleCnt="6">
        <dgm:presLayoutVars>
          <dgm:chMax val="0"/>
          <dgm:bulletEnabled val="1"/>
        </dgm:presLayoutVars>
      </dgm:prSet>
      <dgm:spPr/>
    </dgm:pt>
    <dgm:pt modelId="{DAA4632F-024D-4546-A87F-34629182532E}" type="pres">
      <dgm:prSet presAssocID="{9095C169-B72A-4FF5-8118-923F5E4DB54D}" presName="spacer" presStyleCnt="0"/>
      <dgm:spPr/>
    </dgm:pt>
    <dgm:pt modelId="{31590112-EEB9-43C2-9952-5C145FE5508F}" type="pres">
      <dgm:prSet presAssocID="{04640F83-9BE3-40B2-AA35-62C39155AB6D}" presName="parentText" presStyleLbl="node1" presStyleIdx="5" presStyleCnt="6">
        <dgm:presLayoutVars>
          <dgm:chMax val="0"/>
          <dgm:bulletEnabled val="1"/>
        </dgm:presLayoutVars>
      </dgm:prSet>
      <dgm:spPr/>
    </dgm:pt>
  </dgm:ptLst>
  <dgm:cxnLst>
    <dgm:cxn modelId="{298E1905-3834-4890-8197-83B92F8DC6B7}" type="presOf" srcId="{83930AB8-912A-4407-9C37-65C6DCC244BC}" destId="{78FDCF97-48F0-4D38-A061-99B65DF53B10}" srcOrd="0" destOrd="0" presId="urn:microsoft.com/office/officeart/2005/8/layout/vList2"/>
    <dgm:cxn modelId="{6FD92E08-D7C8-46F6-8911-9636F3DE3885}" type="presOf" srcId="{DBD53501-09D6-4676-8FE0-5571F2979836}" destId="{B53FA2BC-8637-4F01-8A86-29A773FAD570}" srcOrd="0" destOrd="0" presId="urn:microsoft.com/office/officeart/2005/8/layout/vList2"/>
    <dgm:cxn modelId="{D69E670A-7ADB-44CA-BE23-B17A07336C02}" srcId="{DBD53501-09D6-4676-8FE0-5571F2979836}" destId="{76C471A3-E615-4E1B-A67F-8A33F867120A}" srcOrd="1" destOrd="0" parTransId="{AFB33C5B-AD8F-4486-8EC2-185B73185610}" sibTransId="{EFC9A233-B1BE-4134-A563-57D3AF28CE34}"/>
    <dgm:cxn modelId="{D78FC914-231D-4110-B11C-B774844EB834}" srcId="{DBD53501-09D6-4676-8FE0-5571F2979836}" destId="{5C28E897-BA72-404E-ABA0-A9244B2AF618}" srcOrd="2" destOrd="0" parTransId="{AE06A310-17D5-4B0C-9F64-F8E021D1BE52}" sibTransId="{8D66ED23-9696-4F26-BA05-D7EC700C26CC}"/>
    <dgm:cxn modelId="{7F87AB22-CC81-41B6-970C-5736BE0B33F5}" srcId="{DBD53501-09D6-4676-8FE0-5571F2979836}" destId="{075B39E0-1494-47E2-A79F-F6C666B884E5}" srcOrd="4" destOrd="0" parTransId="{A54FC0B9-FE4B-4633-B455-99E9329D03CE}" sibTransId="{9095C169-B72A-4FF5-8118-923F5E4DB54D}"/>
    <dgm:cxn modelId="{6B4F0B25-8F1D-4271-85D1-D1251EB3E1FB}" type="presOf" srcId="{075B39E0-1494-47E2-A79F-F6C666B884E5}" destId="{6F3D9F49-9F39-43C2-9B44-7383510C8A8D}" srcOrd="0" destOrd="0" presId="urn:microsoft.com/office/officeart/2005/8/layout/vList2"/>
    <dgm:cxn modelId="{5F01CC39-1152-4F84-8577-3F052DB07C74}" type="presOf" srcId="{04640F83-9BE3-40B2-AA35-62C39155AB6D}" destId="{31590112-EEB9-43C2-9952-5C145FE5508F}" srcOrd="0" destOrd="0" presId="urn:microsoft.com/office/officeart/2005/8/layout/vList2"/>
    <dgm:cxn modelId="{1F33B15F-6FE2-43DD-B511-0C3C9DBC83C8}" srcId="{DBD53501-09D6-4676-8FE0-5571F2979836}" destId="{83930AB8-912A-4407-9C37-65C6DCC244BC}" srcOrd="3" destOrd="0" parTransId="{386D9B5D-8036-43C9-96FE-EE426590C449}" sibTransId="{17B535FB-3B05-4501-BE8B-1C58E43F1CF3}"/>
    <dgm:cxn modelId="{4B992D7A-F0CB-4829-B9B6-80AB9E633FD7}" srcId="{DBD53501-09D6-4676-8FE0-5571F2979836}" destId="{2E07AACA-A4DE-449B-8509-1DB00EFBC3FC}" srcOrd="0" destOrd="0" parTransId="{476059C6-D74E-4065-B83A-9B24BF0AC91D}" sibTransId="{E7AE7DE5-793D-4B13-8EA0-797CAD15897A}"/>
    <dgm:cxn modelId="{A8600F85-DC07-4EAF-B4AD-7CC6A90E5C66}" type="presOf" srcId="{5C28E897-BA72-404E-ABA0-A9244B2AF618}" destId="{F2B99CFB-C71E-4F40-9F84-D6A1B3561372}" srcOrd="0" destOrd="0" presId="urn:microsoft.com/office/officeart/2005/8/layout/vList2"/>
    <dgm:cxn modelId="{0F81A596-B3D8-440E-A177-0FA28825649D}" type="presOf" srcId="{76C471A3-E615-4E1B-A67F-8A33F867120A}" destId="{0FEA388D-199F-46C1-9B72-75FDC2A5B9BB}" srcOrd="0" destOrd="0" presId="urn:microsoft.com/office/officeart/2005/8/layout/vList2"/>
    <dgm:cxn modelId="{6B19A3BE-DFD0-41B2-B7F8-E83DFF17A061}" srcId="{DBD53501-09D6-4676-8FE0-5571F2979836}" destId="{04640F83-9BE3-40B2-AA35-62C39155AB6D}" srcOrd="5" destOrd="0" parTransId="{CA3F6156-C83B-4760-AE71-8D2BAB355F37}" sibTransId="{E143818F-A50D-4AC1-9AA6-BEB9995EC5A2}"/>
    <dgm:cxn modelId="{E0C443DD-FFB2-4F66-A4B0-8CE60E46424E}" type="presOf" srcId="{2E07AACA-A4DE-449B-8509-1DB00EFBC3FC}" destId="{FAFA1E70-583B-41E5-AA9D-5EBBDB4A0E1E}" srcOrd="0" destOrd="0" presId="urn:microsoft.com/office/officeart/2005/8/layout/vList2"/>
    <dgm:cxn modelId="{5DC3FD98-5454-4690-98DC-11861989FBC4}" type="presParOf" srcId="{B53FA2BC-8637-4F01-8A86-29A773FAD570}" destId="{FAFA1E70-583B-41E5-AA9D-5EBBDB4A0E1E}" srcOrd="0" destOrd="0" presId="urn:microsoft.com/office/officeart/2005/8/layout/vList2"/>
    <dgm:cxn modelId="{20840A51-AE86-449F-904C-E8B6A9D94070}" type="presParOf" srcId="{B53FA2BC-8637-4F01-8A86-29A773FAD570}" destId="{3DE0056C-530E-458F-90A7-E832F2C7E917}" srcOrd="1" destOrd="0" presId="urn:microsoft.com/office/officeart/2005/8/layout/vList2"/>
    <dgm:cxn modelId="{81E70669-6603-471E-987B-ECB9A553BC99}" type="presParOf" srcId="{B53FA2BC-8637-4F01-8A86-29A773FAD570}" destId="{0FEA388D-199F-46C1-9B72-75FDC2A5B9BB}" srcOrd="2" destOrd="0" presId="urn:microsoft.com/office/officeart/2005/8/layout/vList2"/>
    <dgm:cxn modelId="{0A3CEEB6-AC16-488A-80FA-9CB2F31383B1}" type="presParOf" srcId="{B53FA2BC-8637-4F01-8A86-29A773FAD570}" destId="{220FC7D8-683A-4771-9FFC-4B35ECAD25E3}" srcOrd="3" destOrd="0" presId="urn:microsoft.com/office/officeart/2005/8/layout/vList2"/>
    <dgm:cxn modelId="{CF5A99B5-5AED-4D25-A836-A4640C65CC15}" type="presParOf" srcId="{B53FA2BC-8637-4F01-8A86-29A773FAD570}" destId="{F2B99CFB-C71E-4F40-9F84-D6A1B3561372}" srcOrd="4" destOrd="0" presId="urn:microsoft.com/office/officeart/2005/8/layout/vList2"/>
    <dgm:cxn modelId="{26BD838A-EF56-47B0-84FB-BB8E1C9C7F25}" type="presParOf" srcId="{B53FA2BC-8637-4F01-8A86-29A773FAD570}" destId="{A64960C2-FA27-42BD-9090-E47229BB9B1F}" srcOrd="5" destOrd="0" presId="urn:microsoft.com/office/officeart/2005/8/layout/vList2"/>
    <dgm:cxn modelId="{9C7C7846-E7AC-4DC0-B0A7-BB9E58DD404B}" type="presParOf" srcId="{B53FA2BC-8637-4F01-8A86-29A773FAD570}" destId="{78FDCF97-48F0-4D38-A061-99B65DF53B10}" srcOrd="6" destOrd="0" presId="urn:microsoft.com/office/officeart/2005/8/layout/vList2"/>
    <dgm:cxn modelId="{E0FA2935-EA61-48F8-84BE-811FF58F440B}" type="presParOf" srcId="{B53FA2BC-8637-4F01-8A86-29A773FAD570}" destId="{EDEE7126-1F01-401B-9240-48DF595204B6}" srcOrd="7" destOrd="0" presId="urn:microsoft.com/office/officeart/2005/8/layout/vList2"/>
    <dgm:cxn modelId="{08F1E6B3-1B23-4FD5-84AE-2F3F30D08E62}" type="presParOf" srcId="{B53FA2BC-8637-4F01-8A86-29A773FAD570}" destId="{6F3D9F49-9F39-43C2-9B44-7383510C8A8D}" srcOrd="8" destOrd="0" presId="urn:microsoft.com/office/officeart/2005/8/layout/vList2"/>
    <dgm:cxn modelId="{9B19EA71-2EA5-4EAB-8A3D-37F6F265B33E}" type="presParOf" srcId="{B53FA2BC-8637-4F01-8A86-29A773FAD570}" destId="{DAA4632F-024D-4546-A87F-34629182532E}" srcOrd="9" destOrd="0" presId="urn:microsoft.com/office/officeart/2005/8/layout/vList2"/>
    <dgm:cxn modelId="{0C29144D-78FE-43F8-9397-60DC39B68A2F}" type="presParOf" srcId="{B53FA2BC-8637-4F01-8A86-29A773FAD570}" destId="{31590112-EEB9-43C2-9952-5C145FE5508F}"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2373DC-11B1-4708-92E2-E1B8EB8D76D8}" type="doc">
      <dgm:prSet loTypeId="urn:microsoft.com/office/officeart/2005/8/layout/vList5" loCatId="list" qsTypeId="urn:microsoft.com/office/officeart/2005/8/quickstyle/simple4" qsCatId="simple" csTypeId="urn:microsoft.com/office/officeart/2005/8/colors/colorful1" csCatId="colorful" phldr="1"/>
      <dgm:spPr/>
    </dgm:pt>
    <dgm:pt modelId="{7084B800-7E1D-4DA6-89C0-37EA52DDBCB8}">
      <dgm:prSet phldrT="[Text]"/>
      <dgm:spPr/>
      <dgm:t>
        <a:bodyPr/>
        <a:lstStyle/>
        <a:p>
          <a:r>
            <a:rPr lang="en-GB">
              <a:latin typeface="Calibri" panose="020F0502020204030204" pitchFamily="34" charset="0"/>
              <a:cs typeface="Calibri" panose="020F0502020204030204" pitchFamily="34" charset="0"/>
            </a:rPr>
            <a:t>What access do we have?</a:t>
          </a:r>
          <a:endParaRPr lang="ru-RU">
            <a:latin typeface="Calibri" panose="020F0502020204030204" pitchFamily="34" charset="0"/>
            <a:cs typeface="Calibri" panose="020F0502020204030204" pitchFamily="34" charset="0"/>
          </a:endParaRPr>
        </a:p>
      </dgm:t>
    </dgm:pt>
    <dgm:pt modelId="{E459F664-A62C-4466-90D1-14D94F7456F9}" type="parTrans" cxnId="{D7BBB8C6-B60F-4050-B5C1-3F3A86AF4294}">
      <dgm:prSet/>
      <dgm:spPr/>
      <dgm:t>
        <a:bodyPr/>
        <a:lstStyle/>
        <a:p>
          <a:endParaRPr lang="ru-RU"/>
        </a:p>
      </dgm:t>
    </dgm:pt>
    <dgm:pt modelId="{29667D30-8073-4626-A65C-0442C9DA4455}" type="sibTrans" cxnId="{D7BBB8C6-B60F-4050-B5C1-3F3A86AF4294}">
      <dgm:prSet/>
      <dgm:spPr/>
      <dgm:t>
        <a:bodyPr/>
        <a:lstStyle/>
        <a:p>
          <a:endParaRPr lang="ru-RU"/>
        </a:p>
      </dgm:t>
    </dgm:pt>
    <dgm:pt modelId="{4786322A-3DB1-4B13-A039-9C2B4BD33902}">
      <dgm:prSet phldrT="[Text]"/>
      <dgm:spPr/>
      <dgm:t>
        <a:bodyPr/>
        <a:lstStyle/>
        <a:p>
          <a:r>
            <a:rPr lang="en-US" kern="1200">
              <a:latin typeface="Calibri" panose="020F0502020204030204" pitchFamily="34" charset="0"/>
              <a:ea typeface="+mn-ea"/>
              <a:cs typeface="Calibri" panose="020F0502020204030204" pitchFamily="34" charset="0"/>
            </a:rPr>
            <a:t>How safe are our systems?</a:t>
          </a:r>
          <a:endParaRPr lang="ru-RU" kern="1200">
            <a:latin typeface="Calibri" panose="020F0502020204030204" pitchFamily="34" charset="0"/>
            <a:ea typeface="+mn-ea"/>
            <a:cs typeface="Calibri" panose="020F0502020204030204" pitchFamily="34" charset="0"/>
          </a:endParaRPr>
        </a:p>
      </dgm:t>
    </dgm:pt>
    <dgm:pt modelId="{4F3F2426-EA56-4F79-A02F-DE7A210D680D}" type="parTrans" cxnId="{07D1F65C-7C41-4EB6-A133-CA7F29791640}">
      <dgm:prSet/>
      <dgm:spPr/>
      <dgm:t>
        <a:bodyPr/>
        <a:lstStyle/>
        <a:p>
          <a:endParaRPr lang="ru-RU"/>
        </a:p>
      </dgm:t>
    </dgm:pt>
    <dgm:pt modelId="{7D0A801E-90E9-4D73-A31E-D58F04D3BBF2}" type="sibTrans" cxnId="{07D1F65C-7C41-4EB6-A133-CA7F29791640}">
      <dgm:prSet/>
      <dgm:spPr/>
      <dgm:t>
        <a:bodyPr/>
        <a:lstStyle/>
        <a:p>
          <a:endParaRPr lang="ru-RU"/>
        </a:p>
      </dgm:t>
    </dgm:pt>
    <dgm:pt modelId="{5A259F57-B5C4-40C5-939D-A7C21B16FB47}">
      <dgm:prSet phldrT="[Text]"/>
      <dgm:spPr/>
      <dgm:t>
        <a:bodyPr/>
        <a:lstStyle/>
        <a:p>
          <a:r>
            <a:rPr lang="en-GB" kern="1200">
              <a:latin typeface="Calibri" panose="020F0502020204030204" pitchFamily="34" charset="0"/>
              <a:ea typeface="+mn-ea"/>
              <a:cs typeface="Calibri" panose="020F0502020204030204" pitchFamily="34" charset="0"/>
            </a:rPr>
            <a:t>How safe are our devices?</a:t>
          </a:r>
          <a:endParaRPr lang="ru-RU" kern="1200">
            <a:latin typeface="Calibri" panose="020F0502020204030204" pitchFamily="34" charset="0"/>
            <a:ea typeface="+mn-ea"/>
            <a:cs typeface="Calibri" panose="020F0502020204030204" pitchFamily="34" charset="0"/>
          </a:endParaRPr>
        </a:p>
      </dgm:t>
    </dgm:pt>
    <dgm:pt modelId="{E359194E-724D-4C60-BA35-9B441D11C55E}" type="parTrans" cxnId="{7865863E-1BC2-47AE-BBFB-F40F27A905AE}">
      <dgm:prSet/>
      <dgm:spPr/>
      <dgm:t>
        <a:bodyPr/>
        <a:lstStyle/>
        <a:p>
          <a:endParaRPr lang="ru-RU"/>
        </a:p>
      </dgm:t>
    </dgm:pt>
    <dgm:pt modelId="{57311651-50BE-4613-AB4F-1C634C257620}" type="sibTrans" cxnId="{7865863E-1BC2-47AE-BBFB-F40F27A905AE}">
      <dgm:prSet/>
      <dgm:spPr/>
      <dgm:t>
        <a:bodyPr/>
        <a:lstStyle/>
        <a:p>
          <a:endParaRPr lang="ru-RU"/>
        </a:p>
      </dgm:t>
    </dgm:pt>
    <dgm:pt modelId="{04FCAC34-2A4C-401D-9199-54ABF230DE3C}">
      <dgm:prSet phldrT="[Text]"/>
      <dgm:spPr/>
      <dgm:t>
        <a:bodyPr/>
        <a:lstStyle/>
        <a:p>
          <a:r>
            <a:rPr lang="en-GB" kern="1200">
              <a:latin typeface="Calibri" panose="020F0502020204030204" pitchFamily="34" charset="0"/>
              <a:ea typeface="+mn-ea"/>
              <a:cs typeface="Calibri" panose="020F0502020204030204" pitchFamily="34" charset="0"/>
            </a:rPr>
            <a:t>How safe are our buildings?</a:t>
          </a:r>
          <a:endParaRPr lang="ru-RU" kern="1200">
            <a:latin typeface="Calibri" panose="020F0502020204030204" pitchFamily="34" charset="0"/>
            <a:ea typeface="+mn-ea"/>
            <a:cs typeface="Calibri" panose="020F0502020204030204" pitchFamily="34" charset="0"/>
          </a:endParaRPr>
        </a:p>
      </dgm:t>
    </dgm:pt>
    <dgm:pt modelId="{EE35611C-B217-4260-953C-CFFF68FBA65F}" type="parTrans" cxnId="{878494AD-9E91-4F92-9A2E-BC7CC370D410}">
      <dgm:prSet/>
      <dgm:spPr/>
      <dgm:t>
        <a:bodyPr/>
        <a:lstStyle/>
        <a:p>
          <a:endParaRPr lang="en-GB"/>
        </a:p>
      </dgm:t>
    </dgm:pt>
    <dgm:pt modelId="{3B6D1E61-566E-4320-8E7A-8A37D1CBAF14}" type="sibTrans" cxnId="{878494AD-9E91-4F92-9A2E-BC7CC370D410}">
      <dgm:prSet/>
      <dgm:spPr/>
      <dgm:t>
        <a:bodyPr/>
        <a:lstStyle/>
        <a:p>
          <a:endParaRPr lang="en-GB"/>
        </a:p>
      </dgm:t>
    </dgm:pt>
    <dgm:pt modelId="{558BDCD4-BDC6-4B2C-A712-9E18646CE288}">
      <dgm:prSet phldrT="[Text]"/>
      <dgm:spPr/>
      <dgm:t>
        <a:bodyPr/>
        <a:lstStyle/>
        <a:p>
          <a:r>
            <a:rPr lang="en-GB" kern="1200">
              <a:latin typeface="Calibri" panose="020F0502020204030204" pitchFamily="34" charset="0"/>
              <a:ea typeface="+mn-ea"/>
              <a:cs typeface="Calibri" panose="020F0502020204030204" pitchFamily="34" charset="0"/>
            </a:rPr>
            <a:t>How safe are we?</a:t>
          </a:r>
          <a:endParaRPr lang="ru-RU" kern="1200">
            <a:latin typeface="Calibri" panose="020F0502020204030204" pitchFamily="34" charset="0"/>
            <a:ea typeface="+mn-ea"/>
            <a:cs typeface="Calibri" panose="020F0502020204030204" pitchFamily="34" charset="0"/>
          </a:endParaRPr>
        </a:p>
      </dgm:t>
    </dgm:pt>
    <dgm:pt modelId="{56D97C39-BFFD-489D-B812-6977A7E1B815}" type="parTrans" cxnId="{91276048-F56D-49EA-A7ED-2CCA32B2C3C4}">
      <dgm:prSet/>
      <dgm:spPr/>
      <dgm:t>
        <a:bodyPr/>
        <a:lstStyle/>
        <a:p>
          <a:endParaRPr lang="en-GB"/>
        </a:p>
      </dgm:t>
    </dgm:pt>
    <dgm:pt modelId="{C452DEC8-A6AA-4C2B-93AD-34D9DC4CE6BE}" type="sibTrans" cxnId="{91276048-F56D-49EA-A7ED-2CCA32B2C3C4}">
      <dgm:prSet/>
      <dgm:spPr/>
      <dgm:t>
        <a:bodyPr/>
        <a:lstStyle/>
        <a:p>
          <a:endParaRPr lang="en-GB"/>
        </a:p>
      </dgm:t>
    </dgm:pt>
    <dgm:pt modelId="{8D4E0729-432B-4071-BC4B-5C768FFB3A14}">
      <dgm:prSet phldrT="[Text]"/>
      <dgm:spPr/>
      <dgm:t>
        <a:bodyPr/>
        <a:lstStyle/>
        <a:p>
          <a:r>
            <a:rPr lang="en-GB" kern="1200">
              <a:latin typeface="Calibri" panose="020F0502020204030204" pitchFamily="34" charset="0"/>
              <a:ea typeface="+mn-ea"/>
              <a:cs typeface="Calibri" panose="020F0502020204030204" pitchFamily="34" charset="0"/>
            </a:rPr>
            <a:t>Whose responsibility is it?</a:t>
          </a:r>
          <a:endParaRPr lang="ru-RU" kern="1200">
            <a:latin typeface="Calibri" panose="020F0502020204030204" pitchFamily="34" charset="0"/>
            <a:ea typeface="+mn-ea"/>
            <a:cs typeface="Calibri" panose="020F0502020204030204" pitchFamily="34" charset="0"/>
          </a:endParaRPr>
        </a:p>
      </dgm:t>
    </dgm:pt>
    <dgm:pt modelId="{E8DF9486-F48D-4926-B3BF-6019F39A64AB}" type="parTrans" cxnId="{1BA8DC66-B1DF-4DF3-B70B-AC43F945BDA0}">
      <dgm:prSet/>
      <dgm:spPr/>
      <dgm:t>
        <a:bodyPr/>
        <a:lstStyle/>
        <a:p>
          <a:endParaRPr lang="en-GB"/>
        </a:p>
      </dgm:t>
    </dgm:pt>
    <dgm:pt modelId="{0BDE9314-AD85-4E15-A0B8-D7441B90C228}" type="sibTrans" cxnId="{1BA8DC66-B1DF-4DF3-B70B-AC43F945BDA0}">
      <dgm:prSet/>
      <dgm:spPr/>
      <dgm:t>
        <a:bodyPr/>
        <a:lstStyle/>
        <a:p>
          <a:endParaRPr lang="en-GB"/>
        </a:p>
      </dgm:t>
    </dgm:pt>
    <dgm:pt modelId="{CB80B0D6-ACBD-491E-BFE8-7645AA3F8E09}" type="pres">
      <dgm:prSet presAssocID="{592373DC-11B1-4708-92E2-E1B8EB8D76D8}" presName="Name0" presStyleCnt="0">
        <dgm:presLayoutVars>
          <dgm:dir/>
          <dgm:animLvl val="lvl"/>
          <dgm:resizeHandles val="exact"/>
        </dgm:presLayoutVars>
      </dgm:prSet>
      <dgm:spPr/>
    </dgm:pt>
    <dgm:pt modelId="{2364430D-ED8A-4F34-8B0D-64D37BFA0E05}" type="pres">
      <dgm:prSet presAssocID="{7084B800-7E1D-4DA6-89C0-37EA52DDBCB8}" presName="linNode" presStyleCnt="0"/>
      <dgm:spPr/>
    </dgm:pt>
    <dgm:pt modelId="{1EEC83E8-A5D5-47F0-B57A-04099A4AB2AC}" type="pres">
      <dgm:prSet presAssocID="{7084B800-7E1D-4DA6-89C0-37EA52DDBCB8}" presName="parentText" presStyleLbl="node1" presStyleIdx="0" presStyleCnt="6">
        <dgm:presLayoutVars>
          <dgm:chMax val="1"/>
          <dgm:bulletEnabled val="1"/>
        </dgm:presLayoutVars>
      </dgm:prSet>
      <dgm:spPr/>
    </dgm:pt>
    <dgm:pt modelId="{C329D2A4-99A5-4C35-85D0-48BC472F4C27}" type="pres">
      <dgm:prSet presAssocID="{29667D30-8073-4626-A65C-0442C9DA4455}" presName="sp" presStyleCnt="0"/>
      <dgm:spPr/>
    </dgm:pt>
    <dgm:pt modelId="{DEF8763B-42F8-45D9-A731-AAED26FF89B2}" type="pres">
      <dgm:prSet presAssocID="{4786322A-3DB1-4B13-A039-9C2B4BD33902}" presName="linNode" presStyleCnt="0"/>
      <dgm:spPr/>
    </dgm:pt>
    <dgm:pt modelId="{A0B8EB89-7355-41BD-9764-4AE3B0C2F5A9}" type="pres">
      <dgm:prSet presAssocID="{4786322A-3DB1-4B13-A039-9C2B4BD33902}" presName="parentText" presStyleLbl="node1" presStyleIdx="1" presStyleCnt="6">
        <dgm:presLayoutVars>
          <dgm:chMax val="1"/>
          <dgm:bulletEnabled val="1"/>
        </dgm:presLayoutVars>
      </dgm:prSet>
      <dgm:spPr/>
    </dgm:pt>
    <dgm:pt modelId="{45727D6F-F20A-4FA5-A96E-C3520EEF05C7}" type="pres">
      <dgm:prSet presAssocID="{7D0A801E-90E9-4D73-A31E-D58F04D3BBF2}" presName="sp" presStyleCnt="0"/>
      <dgm:spPr/>
    </dgm:pt>
    <dgm:pt modelId="{FBABF814-7777-4CD2-BB73-402E32211E4C}" type="pres">
      <dgm:prSet presAssocID="{5A259F57-B5C4-40C5-939D-A7C21B16FB47}" presName="linNode" presStyleCnt="0"/>
      <dgm:spPr/>
    </dgm:pt>
    <dgm:pt modelId="{41996C82-E2EC-43A0-B64C-7A7366B508BF}" type="pres">
      <dgm:prSet presAssocID="{5A259F57-B5C4-40C5-939D-A7C21B16FB47}" presName="parentText" presStyleLbl="node1" presStyleIdx="2" presStyleCnt="6">
        <dgm:presLayoutVars>
          <dgm:chMax val="1"/>
          <dgm:bulletEnabled val="1"/>
        </dgm:presLayoutVars>
      </dgm:prSet>
      <dgm:spPr/>
    </dgm:pt>
    <dgm:pt modelId="{CEEAC873-2E85-4FAB-95D4-04FBCA80C581}" type="pres">
      <dgm:prSet presAssocID="{57311651-50BE-4613-AB4F-1C634C257620}" presName="sp" presStyleCnt="0"/>
      <dgm:spPr/>
    </dgm:pt>
    <dgm:pt modelId="{E66007E0-FEFB-4C48-BD6C-FA591B9390C0}" type="pres">
      <dgm:prSet presAssocID="{04FCAC34-2A4C-401D-9199-54ABF230DE3C}" presName="linNode" presStyleCnt="0"/>
      <dgm:spPr/>
    </dgm:pt>
    <dgm:pt modelId="{C907C9A5-EC86-4962-BA7B-ECEF0B6E37AA}" type="pres">
      <dgm:prSet presAssocID="{04FCAC34-2A4C-401D-9199-54ABF230DE3C}" presName="parentText" presStyleLbl="node1" presStyleIdx="3" presStyleCnt="6">
        <dgm:presLayoutVars>
          <dgm:chMax val="1"/>
          <dgm:bulletEnabled val="1"/>
        </dgm:presLayoutVars>
      </dgm:prSet>
      <dgm:spPr/>
    </dgm:pt>
    <dgm:pt modelId="{ECAD3F6A-4F42-427F-9798-4A7D9F4ADFD4}" type="pres">
      <dgm:prSet presAssocID="{3B6D1E61-566E-4320-8E7A-8A37D1CBAF14}" presName="sp" presStyleCnt="0"/>
      <dgm:spPr/>
    </dgm:pt>
    <dgm:pt modelId="{3C7049F5-C334-4450-BD72-80C8E71F37DE}" type="pres">
      <dgm:prSet presAssocID="{558BDCD4-BDC6-4B2C-A712-9E18646CE288}" presName="linNode" presStyleCnt="0"/>
      <dgm:spPr/>
    </dgm:pt>
    <dgm:pt modelId="{4A2713BB-37C9-4BF8-9214-F0688EB9DEB3}" type="pres">
      <dgm:prSet presAssocID="{558BDCD4-BDC6-4B2C-A712-9E18646CE288}" presName="parentText" presStyleLbl="node1" presStyleIdx="4" presStyleCnt="6">
        <dgm:presLayoutVars>
          <dgm:chMax val="1"/>
          <dgm:bulletEnabled val="1"/>
        </dgm:presLayoutVars>
      </dgm:prSet>
      <dgm:spPr/>
    </dgm:pt>
    <dgm:pt modelId="{25FE951E-2B7A-4A95-87D3-E18E4FCC0D02}" type="pres">
      <dgm:prSet presAssocID="{C452DEC8-A6AA-4C2B-93AD-34D9DC4CE6BE}" presName="sp" presStyleCnt="0"/>
      <dgm:spPr/>
    </dgm:pt>
    <dgm:pt modelId="{BBE9AC93-F5F9-4AB8-8B98-6086D8E297B2}" type="pres">
      <dgm:prSet presAssocID="{8D4E0729-432B-4071-BC4B-5C768FFB3A14}" presName="linNode" presStyleCnt="0"/>
      <dgm:spPr/>
    </dgm:pt>
    <dgm:pt modelId="{0C9BBE00-764C-41F3-BDFF-70A671EC3549}" type="pres">
      <dgm:prSet presAssocID="{8D4E0729-432B-4071-BC4B-5C768FFB3A14}" presName="parentText" presStyleLbl="node1" presStyleIdx="5" presStyleCnt="6">
        <dgm:presLayoutVars>
          <dgm:chMax val="1"/>
          <dgm:bulletEnabled val="1"/>
        </dgm:presLayoutVars>
      </dgm:prSet>
      <dgm:spPr/>
    </dgm:pt>
  </dgm:ptLst>
  <dgm:cxnLst>
    <dgm:cxn modelId="{80763E0B-D173-484E-9CF7-935606B91127}" type="presOf" srcId="{04FCAC34-2A4C-401D-9199-54ABF230DE3C}" destId="{C907C9A5-EC86-4962-BA7B-ECEF0B6E37AA}" srcOrd="0" destOrd="0" presId="urn:microsoft.com/office/officeart/2005/8/layout/vList5"/>
    <dgm:cxn modelId="{59263C12-D15F-4373-B9B3-811EA8AF7897}" type="presOf" srcId="{7084B800-7E1D-4DA6-89C0-37EA52DDBCB8}" destId="{1EEC83E8-A5D5-47F0-B57A-04099A4AB2AC}" srcOrd="0" destOrd="0" presId="urn:microsoft.com/office/officeart/2005/8/layout/vList5"/>
    <dgm:cxn modelId="{1B0F2123-7696-4571-9C76-FE82687F65F4}" type="presOf" srcId="{4786322A-3DB1-4B13-A039-9C2B4BD33902}" destId="{A0B8EB89-7355-41BD-9764-4AE3B0C2F5A9}" srcOrd="0" destOrd="0" presId="urn:microsoft.com/office/officeart/2005/8/layout/vList5"/>
    <dgm:cxn modelId="{2B4FDB32-E252-4A17-A0FD-DDB9FE3DAE9C}" type="presOf" srcId="{558BDCD4-BDC6-4B2C-A712-9E18646CE288}" destId="{4A2713BB-37C9-4BF8-9214-F0688EB9DEB3}" srcOrd="0" destOrd="0" presId="urn:microsoft.com/office/officeart/2005/8/layout/vList5"/>
    <dgm:cxn modelId="{6B539B38-CA03-41DC-9D05-00A7D908DBA5}" type="presOf" srcId="{5A259F57-B5C4-40C5-939D-A7C21B16FB47}" destId="{41996C82-E2EC-43A0-B64C-7A7366B508BF}" srcOrd="0" destOrd="0" presId="urn:microsoft.com/office/officeart/2005/8/layout/vList5"/>
    <dgm:cxn modelId="{7865863E-1BC2-47AE-BBFB-F40F27A905AE}" srcId="{592373DC-11B1-4708-92E2-E1B8EB8D76D8}" destId="{5A259F57-B5C4-40C5-939D-A7C21B16FB47}" srcOrd="2" destOrd="0" parTransId="{E359194E-724D-4C60-BA35-9B441D11C55E}" sibTransId="{57311651-50BE-4613-AB4F-1C634C257620}"/>
    <dgm:cxn modelId="{07D1F65C-7C41-4EB6-A133-CA7F29791640}" srcId="{592373DC-11B1-4708-92E2-E1B8EB8D76D8}" destId="{4786322A-3DB1-4B13-A039-9C2B4BD33902}" srcOrd="1" destOrd="0" parTransId="{4F3F2426-EA56-4F79-A02F-DE7A210D680D}" sibTransId="{7D0A801E-90E9-4D73-A31E-D58F04D3BBF2}"/>
    <dgm:cxn modelId="{1BA8DC66-B1DF-4DF3-B70B-AC43F945BDA0}" srcId="{592373DC-11B1-4708-92E2-E1B8EB8D76D8}" destId="{8D4E0729-432B-4071-BC4B-5C768FFB3A14}" srcOrd="5" destOrd="0" parTransId="{E8DF9486-F48D-4926-B3BF-6019F39A64AB}" sibTransId="{0BDE9314-AD85-4E15-A0B8-D7441B90C228}"/>
    <dgm:cxn modelId="{91276048-F56D-49EA-A7ED-2CCA32B2C3C4}" srcId="{592373DC-11B1-4708-92E2-E1B8EB8D76D8}" destId="{558BDCD4-BDC6-4B2C-A712-9E18646CE288}" srcOrd="4" destOrd="0" parTransId="{56D97C39-BFFD-489D-B812-6977A7E1B815}" sibTransId="{C452DEC8-A6AA-4C2B-93AD-34D9DC4CE6BE}"/>
    <dgm:cxn modelId="{BDAB8773-C8C6-4C81-91E7-DC777581846B}" type="presOf" srcId="{592373DC-11B1-4708-92E2-E1B8EB8D76D8}" destId="{CB80B0D6-ACBD-491E-BFE8-7645AA3F8E09}" srcOrd="0" destOrd="0" presId="urn:microsoft.com/office/officeart/2005/8/layout/vList5"/>
    <dgm:cxn modelId="{D7A6CE8E-4B79-4509-808E-E0AC5F770135}" type="presOf" srcId="{8D4E0729-432B-4071-BC4B-5C768FFB3A14}" destId="{0C9BBE00-764C-41F3-BDFF-70A671EC3549}" srcOrd="0" destOrd="0" presId="urn:microsoft.com/office/officeart/2005/8/layout/vList5"/>
    <dgm:cxn modelId="{878494AD-9E91-4F92-9A2E-BC7CC370D410}" srcId="{592373DC-11B1-4708-92E2-E1B8EB8D76D8}" destId="{04FCAC34-2A4C-401D-9199-54ABF230DE3C}" srcOrd="3" destOrd="0" parTransId="{EE35611C-B217-4260-953C-CFFF68FBA65F}" sibTransId="{3B6D1E61-566E-4320-8E7A-8A37D1CBAF14}"/>
    <dgm:cxn modelId="{D7BBB8C6-B60F-4050-B5C1-3F3A86AF4294}" srcId="{592373DC-11B1-4708-92E2-E1B8EB8D76D8}" destId="{7084B800-7E1D-4DA6-89C0-37EA52DDBCB8}" srcOrd="0" destOrd="0" parTransId="{E459F664-A62C-4466-90D1-14D94F7456F9}" sibTransId="{29667D30-8073-4626-A65C-0442C9DA4455}"/>
    <dgm:cxn modelId="{687CF42C-3456-48BB-A619-ACFD4945DAC7}" type="presParOf" srcId="{CB80B0D6-ACBD-491E-BFE8-7645AA3F8E09}" destId="{2364430D-ED8A-4F34-8B0D-64D37BFA0E05}" srcOrd="0" destOrd="0" presId="urn:microsoft.com/office/officeart/2005/8/layout/vList5"/>
    <dgm:cxn modelId="{9C33ACEC-CCE7-42F2-B81F-1E71AC76742F}" type="presParOf" srcId="{2364430D-ED8A-4F34-8B0D-64D37BFA0E05}" destId="{1EEC83E8-A5D5-47F0-B57A-04099A4AB2AC}" srcOrd="0" destOrd="0" presId="urn:microsoft.com/office/officeart/2005/8/layout/vList5"/>
    <dgm:cxn modelId="{31C505D3-CCD1-42A2-BF6D-10A9F0B0BB4D}" type="presParOf" srcId="{CB80B0D6-ACBD-491E-BFE8-7645AA3F8E09}" destId="{C329D2A4-99A5-4C35-85D0-48BC472F4C27}" srcOrd="1" destOrd="0" presId="urn:microsoft.com/office/officeart/2005/8/layout/vList5"/>
    <dgm:cxn modelId="{4937EA5D-CFD7-465B-8764-B19A792F7EF8}" type="presParOf" srcId="{CB80B0D6-ACBD-491E-BFE8-7645AA3F8E09}" destId="{DEF8763B-42F8-45D9-A731-AAED26FF89B2}" srcOrd="2" destOrd="0" presId="urn:microsoft.com/office/officeart/2005/8/layout/vList5"/>
    <dgm:cxn modelId="{47BFDC51-0E92-43E1-BBA1-9F982B85D21C}" type="presParOf" srcId="{DEF8763B-42F8-45D9-A731-AAED26FF89B2}" destId="{A0B8EB89-7355-41BD-9764-4AE3B0C2F5A9}" srcOrd="0" destOrd="0" presId="urn:microsoft.com/office/officeart/2005/8/layout/vList5"/>
    <dgm:cxn modelId="{3B95F2FE-3A42-4C5B-80D0-C693FDFA1704}" type="presParOf" srcId="{CB80B0D6-ACBD-491E-BFE8-7645AA3F8E09}" destId="{45727D6F-F20A-4FA5-A96E-C3520EEF05C7}" srcOrd="3" destOrd="0" presId="urn:microsoft.com/office/officeart/2005/8/layout/vList5"/>
    <dgm:cxn modelId="{105A00A9-D989-407E-A0B5-B5FDF3E1B104}" type="presParOf" srcId="{CB80B0D6-ACBD-491E-BFE8-7645AA3F8E09}" destId="{FBABF814-7777-4CD2-BB73-402E32211E4C}" srcOrd="4" destOrd="0" presId="urn:microsoft.com/office/officeart/2005/8/layout/vList5"/>
    <dgm:cxn modelId="{9902DD64-F88B-476C-A4BF-5A562050AD75}" type="presParOf" srcId="{FBABF814-7777-4CD2-BB73-402E32211E4C}" destId="{41996C82-E2EC-43A0-B64C-7A7366B508BF}" srcOrd="0" destOrd="0" presId="urn:microsoft.com/office/officeart/2005/8/layout/vList5"/>
    <dgm:cxn modelId="{69138970-BB66-46EA-8675-78EBB4B9CE4E}" type="presParOf" srcId="{CB80B0D6-ACBD-491E-BFE8-7645AA3F8E09}" destId="{CEEAC873-2E85-4FAB-95D4-04FBCA80C581}" srcOrd="5" destOrd="0" presId="urn:microsoft.com/office/officeart/2005/8/layout/vList5"/>
    <dgm:cxn modelId="{6816602E-EDAD-4F76-8FEC-5DB24C96C48C}" type="presParOf" srcId="{CB80B0D6-ACBD-491E-BFE8-7645AA3F8E09}" destId="{E66007E0-FEFB-4C48-BD6C-FA591B9390C0}" srcOrd="6" destOrd="0" presId="urn:microsoft.com/office/officeart/2005/8/layout/vList5"/>
    <dgm:cxn modelId="{B652D284-041E-4F31-9D78-540E46D5B445}" type="presParOf" srcId="{E66007E0-FEFB-4C48-BD6C-FA591B9390C0}" destId="{C907C9A5-EC86-4962-BA7B-ECEF0B6E37AA}" srcOrd="0" destOrd="0" presId="urn:microsoft.com/office/officeart/2005/8/layout/vList5"/>
    <dgm:cxn modelId="{A3E1EA0E-D5A0-40DB-8FB6-9B49514112AD}" type="presParOf" srcId="{CB80B0D6-ACBD-491E-BFE8-7645AA3F8E09}" destId="{ECAD3F6A-4F42-427F-9798-4A7D9F4ADFD4}" srcOrd="7" destOrd="0" presId="urn:microsoft.com/office/officeart/2005/8/layout/vList5"/>
    <dgm:cxn modelId="{1277A60D-A112-4F63-8B4F-0B34D9BF609A}" type="presParOf" srcId="{CB80B0D6-ACBD-491E-BFE8-7645AA3F8E09}" destId="{3C7049F5-C334-4450-BD72-80C8E71F37DE}" srcOrd="8" destOrd="0" presId="urn:microsoft.com/office/officeart/2005/8/layout/vList5"/>
    <dgm:cxn modelId="{5786077F-4238-4BE5-AC93-CC6DFE9D2C7E}" type="presParOf" srcId="{3C7049F5-C334-4450-BD72-80C8E71F37DE}" destId="{4A2713BB-37C9-4BF8-9214-F0688EB9DEB3}" srcOrd="0" destOrd="0" presId="urn:microsoft.com/office/officeart/2005/8/layout/vList5"/>
    <dgm:cxn modelId="{79070332-FF20-4BE1-968A-2795C66B4716}" type="presParOf" srcId="{CB80B0D6-ACBD-491E-BFE8-7645AA3F8E09}" destId="{25FE951E-2B7A-4A95-87D3-E18E4FCC0D02}" srcOrd="9" destOrd="0" presId="urn:microsoft.com/office/officeart/2005/8/layout/vList5"/>
    <dgm:cxn modelId="{B8C7F794-B92B-44CF-B0CE-1B3B5FAC07E8}" type="presParOf" srcId="{CB80B0D6-ACBD-491E-BFE8-7645AA3F8E09}" destId="{BBE9AC93-F5F9-4AB8-8B98-6086D8E297B2}" srcOrd="10" destOrd="0" presId="urn:microsoft.com/office/officeart/2005/8/layout/vList5"/>
    <dgm:cxn modelId="{68773CCF-71C0-45F4-B074-7FB62E1C3FF1}" type="presParOf" srcId="{BBE9AC93-F5F9-4AB8-8B98-6086D8E297B2}" destId="{0C9BBE00-764C-41F3-BDFF-70A671EC3549}" srcOrd="0" destOrd="0" presId="urn:microsoft.com/office/officeart/2005/8/layout/vList5"/>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FA1E70-583B-41E5-AA9D-5EBBDB4A0E1E}">
      <dsp:nvSpPr>
        <dsp:cNvPr id="0" name=""/>
        <dsp:cNvSpPr/>
      </dsp:nvSpPr>
      <dsp:spPr>
        <a:xfrm>
          <a:off x="0" y="156765"/>
          <a:ext cx="6399522" cy="9509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solidFill>
                <a:schemeClr val="tx1"/>
              </a:solidFill>
            </a:rPr>
            <a:t>processed lawfully, fairly and in a transparent manner in relation to individuals;</a:t>
          </a:r>
        </a:p>
      </dsp:txBody>
      <dsp:txXfrm>
        <a:off x="46424" y="203189"/>
        <a:ext cx="6306674" cy="858142"/>
      </dsp:txXfrm>
    </dsp:sp>
    <dsp:sp modelId="{0FEA388D-199F-46C1-9B72-75FDC2A5B9BB}">
      <dsp:nvSpPr>
        <dsp:cNvPr id="0" name=""/>
        <dsp:cNvSpPr/>
      </dsp:nvSpPr>
      <dsp:spPr>
        <a:xfrm>
          <a:off x="0" y="1156716"/>
          <a:ext cx="6399522" cy="9509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solidFill>
                <a:schemeClr val="tx1"/>
              </a:solidFill>
            </a:rPr>
            <a:t>collected for specified, explicit and legitimate purposes and not further processed in a manner that is incompatible with those purposes;</a:t>
          </a:r>
        </a:p>
      </dsp:txBody>
      <dsp:txXfrm>
        <a:off x="46424" y="1203140"/>
        <a:ext cx="6306674" cy="858142"/>
      </dsp:txXfrm>
    </dsp:sp>
    <dsp:sp modelId="{F2B99CFB-C71E-4F40-9F84-D6A1B3561372}">
      <dsp:nvSpPr>
        <dsp:cNvPr id="0" name=""/>
        <dsp:cNvSpPr/>
      </dsp:nvSpPr>
      <dsp:spPr>
        <a:xfrm>
          <a:off x="0" y="2156666"/>
          <a:ext cx="6399522" cy="9509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solidFill>
                <a:schemeClr val="tx1"/>
              </a:solidFill>
            </a:rPr>
            <a:t>adequate, relevant and limited to what is necessary in relation to the purposes for which they are processed;</a:t>
          </a:r>
        </a:p>
      </dsp:txBody>
      <dsp:txXfrm>
        <a:off x="46424" y="2203090"/>
        <a:ext cx="6306674" cy="858142"/>
      </dsp:txXfrm>
    </dsp:sp>
    <dsp:sp modelId="{78FDCF97-48F0-4D38-A061-99B65DF53B10}">
      <dsp:nvSpPr>
        <dsp:cNvPr id="0" name=""/>
        <dsp:cNvSpPr/>
      </dsp:nvSpPr>
      <dsp:spPr>
        <a:xfrm>
          <a:off x="0" y="3156617"/>
          <a:ext cx="6399522" cy="9509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solidFill>
                <a:schemeClr val="tx1"/>
              </a:solidFill>
            </a:rPr>
            <a:t>accurate and, where necessary, kept up to date;</a:t>
          </a:r>
        </a:p>
      </dsp:txBody>
      <dsp:txXfrm>
        <a:off x="46424" y="3203041"/>
        <a:ext cx="6306674" cy="858142"/>
      </dsp:txXfrm>
    </dsp:sp>
    <dsp:sp modelId="{6F3D9F49-9F39-43C2-9B44-7383510C8A8D}">
      <dsp:nvSpPr>
        <dsp:cNvPr id="0" name=""/>
        <dsp:cNvSpPr/>
      </dsp:nvSpPr>
      <dsp:spPr>
        <a:xfrm>
          <a:off x="0" y="4156568"/>
          <a:ext cx="6399522" cy="9509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solidFill>
                <a:schemeClr val="tx1"/>
              </a:solidFill>
            </a:rPr>
            <a:t>kept in a form which permits identification of data subjects for no longer than is necessary for the purposes for which the personal data are processed; </a:t>
          </a:r>
        </a:p>
      </dsp:txBody>
      <dsp:txXfrm>
        <a:off x="46424" y="4202992"/>
        <a:ext cx="6306674" cy="858142"/>
      </dsp:txXfrm>
    </dsp:sp>
    <dsp:sp modelId="{31590112-EEB9-43C2-9952-5C145FE5508F}">
      <dsp:nvSpPr>
        <dsp:cNvPr id="0" name=""/>
        <dsp:cNvSpPr/>
      </dsp:nvSpPr>
      <dsp:spPr>
        <a:xfrm>
          <a:off x="0" y="5156518"/>
          <a:ext cx="6399522" cy="9509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solidFill>
                <a:schemeClr val="tx1"/>
              </a:solidFill>
            </a:rPr>
            <a:t>processed in a manner that ensures appropriate security of the personal data. </a:t>
          </a:r>
        </a:p>
      </dsp:txBody>
      <dsp:txXfrm>
        <a:off x="46424" y="5202942"/>
        <a:ext cx="6306674" cy="8581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EC83E8-A5D5-47F0-B57A-04099A4AB2AC}">
      <dsp:nvSpPr>
        <dsp:cNvPr id="0" name=""/>
        <dsp:cNvSpPr/>
      </dsp:nvSpPr>
      <dsp:spPr>
        <a:xfrm>
          <a:off x="3441191" y="1034"/>
          <a:ext cx="3871341" cy="602258"/>
        </a:xfrm>
        <a:prstGeom prst="roundRect">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0000"/>
                <a:lumMod val="100000"/>
              </a:schemeClr>
            </a:gs>
            <a:gs pos="100000">
              <a:schemeClr val="accent2">
                <a:hueOff val="0"/>
                <a:satOff val="0"/>
                <a:lumOff val="0"/>
                <a:alphaOff val="0"/>
                <a:shade val="80000"/>
                <a:satMod val="100000"/>
                <a:lumMod val="99000"/>
              </a:schemeClr>
            </a:gs>
          </a:gsLst>
          <a:lin ang="27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GB" sz="2500" kern="1200">
              <a:latin typeface="Calibri" panose="020F0502020204030204" pitchFamily="34" charset="0"/>
              <a:cs typeface="Calibri" panose="020F0502020204030204" pitchFamily="34" charset="0"/>
            </a:rPr>
            <a:t>What access do we have?</a:t>
          </a:r>
          <a:endParaRPr lang="ru-RU" sz="2500" kern="1200">
            <a:latin typeface="Calibri" panose="020F0502020204030204" pitchFamily="34" charset="0"/>
            <a:cs typeface="Calibri" panose="020F0502020204030204" pitchFamily="34" charset="0"/>
          </a:endParaRPr>
        </a:p>
      </dsp:txBody>
      <dsp:txXfrm>
        <a:off x="3470591" y="30434"/>
        <a:ext cx="3812541" cy="543458"/>
      </dsp:txXfrm>
    </dsp:sp>
    <dsp:sp modelId="{A0B8EB89-7355-41BD-9764-4AE3B0C2F5A9}">
      <dsp:nvSpPr>
        <dsp:cNvPr id="0" name=""/>
        <dsp:cNvSpPr/>
      </dsp:nvSpPr>
      <dsp:spPr>
        <a:xfrm>
          <a:off x="3441191" y="633405"/>
          <a:ext cx="3871341" cy="602258"/>
        </a:xfrm>
        <a:prstGeom prst="roundRect">
          <a:avLst/>
        </a:prstGeom>
        <a:gradFill rotWithShape="0">
          <a:gsLst>
            <a:gs pos="0">
              <a:schemeClr val="accent3">
                <a:hueOff val="0"/>
                <a:satOff val="0"/>
                <a:lumOff val="0"/>
                <a:alphaOff val="0"/>
                <a:tint val="97000"/>
                <a:satMod val="100000"/>
                <a:lumMod val="102000"/>
              </a:schemeClr>
            </a:gs>
            <a:gs pos="50000">
              <a:schemeClr val="accent3">
                <a:hueOff val="0"/>
                <a:satOff val="0"/>
                <a:lumOff val="0"/>
                <a:alphaOff val="0"/>
                <a:shade val="100000"/>
                <a:satMod val="100000"/>
                <a:lumMod val="100000"/>
              </a:schemeClr>
            </a:gs>
            <a:gs pos="100000">
              <a:schemeClr val="accent3">
                <a:hueOff val="0"/>
                <a:satOff val="0"/>
                <a:lumOff val="0"/>
                <a:alphaOff val="0"/>
                <a:shade val="80000"/>
                <a:satMod val="100000"/>
                <a:lumMod val="99000"/>
              </a:schemeClr>
            </a:gs>
          </a:gsLst>
          <a:lin ang="27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US" sz="2500" kern="1200">
              <a:latin typeface="Calibri" panose="020F0502020204030204" pitchFamily="34" charset="0"/>
              <a:ea typeface="+mn-ea"/>
              <a:cs typeface="Calibri" panose="020F0502020204030204" pitchFamily="34" charset="0"/>
            </a:rPr>
            <a:t>How safe are our systems?</a:t>
          </a:r>
          <a:endParaRPr lang="ru-RU" sz="2500" kern="1200">
            <a:latin typeface="Calibri" panose="020F0502020204030204" pitchFamily="34" charset="0"/>
            <a:ea typeface="+mn-ea"/>
            <a:cs typeface="Calibri" panose="020F0502020204030204" pitchFamily="34" charset="0"/>
          </a:endParaRPr>
        </a:p>
      </dsp:txBody>
      <dsp:txXfrm>
        <a:off x="3470591" y="662805"/>
        <a:ext cx="3812541" cy="543458"/>
      </dsp:txXfrm>
    </dsp:sp>
    <dsp:sp modelId="{41996C82-E2EC-43A0-B64C-7A7366B508BF}">
      <dsp:nvSpPr>
        <dsp:cNvPr id="0" name=""/>
        <dsp:cNvSpPr/>
      </dsp:nvSpPr>
      <dsp:spPr>
        <a:xfrm>
          <a:off x="3441191" y="1265777"/>
          <a:ext cx="3871341" cy="602258"/>
        </a:xfrm>
        <a:prstGeom prst="roundRect">
          <a:avLst/>
        </a:prstGeom>
        <a:gradFill rotWithShape="0">
          <a:gsLst>
            <a:gs pos="0">
              <a:schemeClr val="accent4">
                <a:hueOff val="0"/>
                <a:satOff val="0"/>
                <a:lumOff val="0"/>
                <a:alphaOff val="0"/>
                <a:tint val="97000"/>
                <a:satMod val="100000"/>
                <a:lumMod val="102000"/>
              </a:schemeClr>
            </a:gs>
            <a:gs pos="50000">
              <a:schemeClr val="accent4">
                <a:hueOff val="0"/>
                <a:satOff val="0"/>
                <a:lumOff val="0"/>
                <a:alphaOff val="0"/>
                <a:shade val="100000"/>
                <a:satMod val="100000"/>
                <a:lumMod val="100000"/>
              </a:schemeClr>
            </a:gs>
            <a:gs pos="100000">
              <a:schemeClr val="accent4">
                <a:hueOff val="0"/>
                <a:satOff val="0"/>
                <a:lumOff val="0"/>
                <a:alphaOff val="0"/>
                <a:shade val="80000"/>
                <a:satMod val="100000"/>
                <a:lumMod val="99000"/>
              </a:schemeClr>
            </a:gs>
          </a:gsLst>
          <a:lin ang="27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GB" sz="2500" kern="1200">
              <a:latin typeface="Calibri" panose="020F0502020204030204" pitchFamily="34" charset="0"/>
              <a:ea typeface="+mn-ea"/>
              <a:cs typeface="Calibri" panose="020F0502020204030204" pitchFamily="34" charset="0"/>
            </a:rPr>
            <a:t>How safe are our devices?</a:t>
          </a:r>
          <a:endParaRPr lang="ru-RU" sz="2500" kern="1200">
            <a:latin typeface="Calibri" panose="020F0502020204030204" pitchFamily="34" charset="0"/>
            <a:ea typeface="+mn-ea"/>
            <a:cs typeface="Calibri" panose="020F0502020204030204" pitchFamily="34" charset="0"/>
          </a:endParaRPr>
        </a:p>
      </dsp:txBody>
      <dsp:txXfrm>
        <a:off x="3470591" y="1295177"/>
        <a:ext cx="3812541" cy="543458"/>
      </dsp:txXfrm>
    </dsp:sp>
    <dsp:sp modelId="{C907C9A5-EC86-4962-BA7B-ECEF0B6E37AA}">
      <dsp:nvSpPr>
        <dsp:cNvPr id="0" name=""/>
        <dsp:cNvSpPr/>
      </dsp:nvSpPr>
      <dsp:spPr>
        <a:xfrm>
          <a:off x="3441191" y="1898148"/>
          <a:ext cx="3871341" cy="602258"/>
        </a:xfrm>
        <a:prstGeom prst="roundRect">
          <a:avLst/>
        </a:prstGeom>
        <a:gradFill rotWithShape="0">
          <a:gsLst>
            <a:gs pos="0">
              <a:schemeClr val="accent5">
                <a:hueOff val="0"/>
                <a:satOff val="0"/>
                <a:lumOff val="0"/>
                <a:alphaOff val="0"/>
                <a:tint val="97000"/>
                <a:satMod val="100000"/>
                <a:lumMod val="102000"/>
              </a:schemeClr>
            </a:gs>
            <a:gs pos="50000">
              <a:schemeClr val="accent5">
                <a:hueOff val="0"/>
                <a:satOff val="0"/>
                <a:lumOff val="0"/>
                <a:alphaOff val="0"/>
                <a:shade val="100000"/>
                <a:satMod val="100000"/>
                <a:lumMod val="100000"/>
              </a:schemeClr>
            </a:gs>
            <a:gs pos="100000">
              <a:schemeClr val="accent5">
                <a:hueOff val="0"/>
                <a:satOff val="0"/>
                <a:lumOff val="0"/>
                <a:alphaOff val="0"/>
                <a:shade val="80000"/>
                <a:satMod val="100000"/>
                <a:lumMod val="99000"/>
              </a:schemeClr>
            </a:gs>
          </a:gsLst>
          <a:lin ang="27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GB" sz="2500" kern="1200">
              <a:latin typeface="Calibri" panose="020F0502020204030204" pitchFamily="34" charset="0"/>
              <a:ea typeface="+mn-ea"/>
              <a:cs typeface="Calibri" panose="020F0502020204030204" pitchFamily="34" charset="0"/>
            </a:rPr>
            <a:t>How safe are our buildings?</a:t>
          </a:r>
          <a:endParaRPr lang="ru-RU" sz="2500" kern="1200">
            <a:latin typeface="Calibri" panose="020F0502020204030204" pitchFamily="34" charset="0"/>
            <a:ea typeface="+mn-ea"/>
            <a:cs typeface="Calibri" panose="020F0502020204030204" pitchFamily="34" charset="0"/>
          </a:endParaRPr>
        </a:p>
      </dsp:txBody>
      <dsp:txXfrm>
        <a:off x="3470591" y="1927548"/>
        <a:ext cx="3812541" cy="543458"/>
      </dsp:txXfrm>
    </dsp:sp>
    <dsp:sp modelId="{4A2713BB-37C9-4BF8-9214-F0688EB9DEB3}">
      <dsp:nvSpPr>
        <dsp:cNvPr id="0" name=""/>
        <dsp:cNvSpPr/>
      </dsp:nvSpPr>
      <dsp:spPr>
        <a:xfrm>
          <a:off x="3441191" y="2530520"/>
          <a:ext cx="3871341" cy="602258"/>
        </a:xfrm>
        <a:prstGeom prst="roundRect">
          <a:avLst/>
        </a:prstGeom>
        <a:gradFill rotWithShape="0">
          <a:gsLst>
            <a:gs pos="0">
              <a:schemeClr val="accent6">
                <a:hueOff val="0"/>
                <a:satOff val="0"/>
                <a:lumOff val="0"/>
                <a:alphaOff val="0"/>
                <a:tint val="97000"/>
                <a:satMod val="100000"/>
                <a:lumMod val="102000"/>
              </a:schemeClr>
            </a:gs>
            <a:gs pos="50000">
              <a:schemeClr val="accent6">
                <a:hueOff val="0"/>
                <a:satOff val="0"/>
                <a:lumOff val="0"/>
                <a:alphaOff val="0"/>
                <a:shade val="100000"/>
                <a:satMod val="100000"/>
                <a:lumMod val="100000"/>
              </a:schemeClr>
            </a:gs>
            <a:gs pos="100000">
              <a:schemeClr val="accent6">
                <a:hueOff val="0"/>
                <a:satOff val="0"/>
                <a:lumOff val="0"/>
                <a:alphaOff val="0"/>
                <a:shade val="80000"/>
                <a:satMod val="100000"/>
                <a:lumMod val="99000"/>
              </a:schemeClr>
            </a:gs>
          </a:gsLst>
          <a:lin ang="27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GB" sz="2500" kern="1200">
              <a:latin typeface="Calibri" panose="020F0502020204030204" pitchFamily="34" charset="0"/>
              <a:ea typeface="+mn-ea"/>
              <a:cs typeface="Calibri" panose="020F0502020204030204" pitchFamily="34" charset="0"/>
            </a:rPr>
            <a:t>How safe are we?</a:t>
          </a:r>
          <a:endParaRPr lang="ru-RU" sz="2500" kern="1200">
            <a:latin typeface="Calibri" panose="020F0502020204030204" pitchFamily="34" charset="0"/>
            <a:ea typeface="+mn-ea"/>
            <a:cs typeface="Calibri" panose="020F0502020204030204" pitchFamily="34" charset="0"/>
          </a:endParaRPr>
        </a:p>
      </dsp:txBody>
      <dsp:txXfrm>
        <a:off x="3470591" y="2559920"/>
        <a:ext cx="3812541" cy="543458"/>
      </dsp:txXfrm>
    </dsp:sp>
    <dsp:sp modelId="{0C9BBE00-764C-41F3-BDFF-70A671EC3549}">
      <dsp:nvSpPr>
        <dsp:cNvPr id="0" name=""/>
        <dsp:cNvSpPr/>
      </dsp:nvSpPr>
      <dsp:spPr>
        <a:xfrm>
          <a:off x="3441191" y="3162891"/>
          <a:ext cx="3871341" cy="602258"/>
        </a:xfrm>
        <a:prstGeom prst="roundRect">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0000"/>
                <a:lumMod val="100000"/>
              </a:schemeClr>
            </a:gs>
            <a:gs pos="100000">
              <a:schemeClr val="accent2">
                <a:hueOff val="0"/>
                <a:satOff val="0"/>
                <a:lumOff val="0"/>
                <a:alphaOff val="0"/>
                <a:shade val="80000"/>
                <a:satMod val="100000"/>
                <a:lumMod val="99000"/>
              </a:schemeClr>
            </a:gs>
          </a:gsLst>
          <a:lin ang="27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47625" rIns="95250" bIns="47625" numCol="1" spcCol="1270" anchor="ctr" anchorCtr="0">
          <a:noAutofit/>
        </a:bodyPr>
        <a:lstStyle/>
        <a:p>
          <a:pPr marL="0" lvl="0" indent="0" algn="ctr" defTabSz="1111250">
            <a:lnSpc>
              <a:spcPct val="90000"/>
            </a:lnSpc>
            <a:spcBef>
              <a:spcPct val="0"/>
            </a:spcBef>
            <a:spcAft>
              <a:spcPct val="35000"/>
            </a:spcAft>
            <a:buNone/>
          </a:pPr>
          <a:r>
            <a:rPr lang="en-GB" sz="2500" kern="1200">
              <a:latin typeface="Calibri" panose="020F0502020204030204" pitchFamily="34" charset="0"/>
              <a:ea typeface="+mn-ea"/>
              <a:cs typeface="Calibri" panose="020F0502020204030204" pitchFamily="34" charset="0"/>
            </a:rPr>
            <a:t>Whose responsibility is it?</a:t>
          </a:r>
          <a:endParaRPr lang="ru-RU" sz="2500" kern="1200">
            <a:latin typeface="Calibri" panose="020F0502020204030204" pitchFamily="34" charset="0"/>
            <a:ea typeface="+mn-ea"/>
            <a:cs typeface="Calibri" panose="020F0502020204030204" pitchFamily="34" charset="0"/>
          </a:endParaRPr>
        </a:p>
      </dsp:txBody>
      <dsp:txXfrm>
        <a:off x="3470591" y="3192291"/>
        <a:ext cx="3812541" cy="54345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9/29/2023</a:t>
            </a:fld>
            <a:endParaRPr lang="en-US" dirty="0"/>
          </a:p>
        </p:txBody>
      </p:sp>
      <p:sp>
        <p:nvSpPr>
          <p:cNvPr id="4" name="Footer Placeholder 3">
            <a:extLst>
              <a:ext uri="{FF2B5EF4-FFF2-40B4-BE49-F238E27FC236}">
                <a16:creationId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9/29/2023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a:t>
            </a:fld>
            <a:endParaRPr lang="en-US" dirty="0"/>
          </a:p>
        </p:txBody>
      </p:sp>
    </p:spTree>
    <p:extLst>
      <p:ext uri="{BB962C8B-B14F-4D97-AF65-F5344CB8AC3E}">
        <p14:creationId xmlns:p14="http://schemas.microsoft.com/office/powerpoint/2010/main" val="1567470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2</a:t>
            </a:fld>
            <a:endParaRPr lang="en-US" dirty="0"/>
          </a:p>
        </p:txBody>
      </p:sp>
    </p:spTree>
    <p:extLst>
      <p:ext uri="{BB962C8B-B14F-4D97-AF65-F5344CB8AC3E}">
        <p14:creationId xmlns:p14="http://schemas.microsoft.com/office/powerpoint/2010/main" val="942007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3</a:t>
            </a:fld>
            <a:endParaRPr lang="en-US" dirty="0"/>
          </a:p>
        </p:txBody>
      </p:sp>
    </p:spTree>
    <p:extLst>
      <p:ext uri="{BB962C8B-B14F-4D97-AF65-F5344CB8AC3E}">
        <p14:creationId xmlns:p14="http://schemas.microsoft.com/office/powerpoint/2010/main" val="2378568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BE9C73-6CDE-45E2-97F8-E3C5308FA2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7297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5</a:t>
            </a:fld>
            <a:endParaRPr lang="en-US" dirty="0"/>
          </a:p>
        </p:txBody>
      </p:sp>
    </p:spTree>
    <p:extLst>
      <p:ext uri="{BB962C8B-B14F-4D97-AF65-F5344CB8AC3E}">
        <p14:creationId xmlns:p14="http://schemas.microsoft.com/office/powerpoint/2010/main" val="11348148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BE9C73-6CDE-45E2-97F8-E3C5308FA2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1274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7</a:t>
            </a:fld>
            <a:endParaRPr lang="en-US" dirty="0"/>
          </a:p>
        </p:txBody>
      </p:sp>
    </p:spTree>
    <p:extLst>
      <p:ext uri="{BB962C8B-B14F-4D97-AF65-F5344CB8AC3E}">
        <p14:creationId xmlns:p14="http://schemas.microsoft.com/office/powerpoint/2010/main" val="4019879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8</a:t>
            </a:fld>
            <a:endParaRPr lang="en-US" dirty="0"/>
          </a:p>
        </p:txBody>
      </p:sp>
    </p:spTree>
    <p:extLst>
      <p:ext uri="{BB962C8B-B14F-4D97-AF65-F5344CB8AC3E}">
        <p14:creationId xmlns:p14="http://schemas.microsoft.com/office/powerpoint/2010/main" val="176751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9</a:t>
            </a:fld>
            <a:endParaRPr lang="en-US" dirty="0"/>
          </a:p>
        </p:txBody>
      </p:sp>
    </p:spTree>
    <p:extLst>
      <p:ext uri="{BB962C8B-B14F-4D97-AF65-F5344CB8AC3E}">
        <p14:creationId xmlns:p14="http://schemas.microsoft.com/office/powerpoint/2010/main" val="3361921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10</a:t>
            </a:fld>
            <a:endParaRPr lang="en-US" dirty="0"/>
          </a:p>
        </p:txBody>
      </p:sp>
    </p:spTree>
    <p:extLst>
      <p:ext uri="{BB962C8B-B14F-4D97-AF65-F5344CB8AC3E}">
        <p14:creationId xmlns:p14="http://schemas.microsoft.com/office/powerpoint/2010/main" val="1492805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11</a:t>
            </a:fld>
            <a:endParaRPr lang="en-US" dirty="0"/>
          </a:p>
        </p:txBody>
      </p:sp>
    </p:spTree>
    <p:extLst>
      <p:ext uri="{BB962C8B-B14F-4D97-AF65-F5344CB8AC3E}">
        <p14:creationId xmlns:p14="http://schemas.microsoft.com/office/powerpoint/2010/main" val="3150949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14</a:t>
            </a:fld>
            <a:endParaRPr lang="en-US" dirty="0"/>
          </a:p>
        </p:txBody>
      </p:sp>
    </p:spTree>
    <p:extLst>
      <p:ext uri="{BB962C8B-B14F-4D97-AF65-F5344CB8AC3E}">
        <p14:creationId xmlns:p14="http://schemas.microsoft.com/office/powerpoint/2010/main" val="40888545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15</a:t>
            </a:fld>
            <a:endParaRPr lang="en-US" dirty="0"/>
          </a:p>
        </p:txBody>
      </p:sp>
    </p:spTree>
    <p:extLst>
      <p:ext uri="{BB962C8B-B14F-4D97-AF65-F5344CB8AC3E}">
        <p14:creationId xmlns:p14="http://schemas.microsoft.com/office/powerpoint/2010/main" val="19726920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16</a:t>
            </a:fld>
            <a:endParaRPr lang="en-US" dirty="0"/>
          </a:p>
        </p:txBody>
      </p:sp>
    </p:spTree>
    <p:extLst>
      <p:ext uri="{BB962C8B-B14F-4D97-AF65-F5344CB8AC3E}">
        <p14:creationId xmlns:p14="http://schemas.microsoft.com/office/powerpoint/2010/main" val="2933278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17</a:t>
            </a:fld>
            <a:endParaRPr lang="en-US" dirty="0"/>
          </a:p>
        </p:txBody>
      </p:sp>
    </p:spTree>
    <p:extLst>
      <p:ext uri="{BB962C8B-B14F-4D97-AF65-F5344CB8AC3E}">
        <p14:creationId xmlns:p14="http://schemas.microsoft.com/office/powerpoint/2010/main" val="30160376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18</a:t>
            </a:fld>
            <a:endParaRPr lang="en-US" dirty="0"/>
          </a:p>
        </p:txBody>
      </p:sp>
    </p:spTree>
    <p:extLst>
      <p:ext uri="{BB962C8B-B14F-4D97-AF65-F5344CB8AC3E}">
        <p14:creationId xmlns:p14="http://schemas.microsoft.com/office/powerpoint/2010/main" val="6720036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19</a:t>
            </a:fld>
            <a:endParaRPr lang="en-US" dirty="0"/>
          </a:p>
        </p:txBody>
      </p:sp>
    </p:spTree>
    <p:extLst>
      <p:ext uri="{BB962C8B-B14F-4D97-AF65-F5344CB8AC3E}">
        <p14:creationId xmlns:p14="http://schemas.microsoft.com/office/powerpoint/2010/main" val="995857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20</a:t>
            </a:fld>
            <a:endParaRPr lang="en-US" dirty="0"/>
          </a:p>
        </p:txBody>
      </p:sp>
    </p:spTree>
    <p:extLst>
      <p:ext uri="{BB962C8B-B14F-4D97-AF65-F5344CB8AC3E}">
        <p14:creationId xmlns:p14="http://schemas.microsoft.com/office/powerpoint/2010/main" val="23598488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21</a:t>
            </a:fld>
            <a:endParaRPr lang="en-US" dirty="0"/>
          </a:p>
        </p:txBody>
      </p:sp>
    </p:spTree>
    <p:extLst>
      <p:ext uri="{BB962C8B-B14F-4D97-AF65-F5344CB8AC3E}">
        <p14:creationId xmlns:p14="http://schemas.microsoft.com/office/powerpoint/2010/main" val="36952215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22</a:t>
            </a:fld>
            <a:endParaRPr lang="en-US" dirty="0"/>
          </a:p>
        </p:txBody>
      </p:sp>
    </p:spTree>
    <p:extLst>
      <p:ext uri="{BB962C8B-B14F-4D97-AF65-F5344CB8AC3E}">
        <p14:creationId xmlns:p14="http://schemas.microsoft.com/office/powerpoint/2010/main" val="2071668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23</a:t>
            </a:fld>
            <a:endParaRPr lang="en-US" dirty="0"/>
          </a:p>
        </p:txBody>
      </p:sp>
    </p:spTree>
    <p:extLst>
      <p:ext uri="{BB962C8B-B14F-4D97-AF65-F5344CB8AC3E}">
        <p14:creationId xmlns:p14="http://schemas.microsoft.com/office/powerpoint/2010/main" val="4177129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EA0C0817-A112-4847-8014-A94B7D2A4EA3}" type="datetime1">
              <a:rPr lang="en-US" smtClean="0"/>
              <a:t>9/29/2023</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70544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867482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C646AA-F36E-4540-911D-FFFC0A0EF24A}" type="datetime1">
              <a:rPr lang="en-US" smtClean="0"/>
              <a:t>9/29/2023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975580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24838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9/29/2023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092903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9/29/2023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713833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9/29/2023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72454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7E8D12A6-918A-48BD-8CB9-CA713993B0EA}" type="datetime1">
              <a:rPr lang="en-US" smtClean="0"/>
              <a:t>9/29/2023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56747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E778CE86-875F-4587-BCF6-FA054AFC0D53}" type="datetime1">
              <a:rPr lang="en-US" smtClean="0"/>
              <a:pPr/>
              <a:t>9/29/2023</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pPr algn="l"/>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399605732"/>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12046529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23429759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a16="http://schemas.microsoft.com/office/drawing/2014/main"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465749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23">
            <a:extLst>
              <a:ext uri="{FF2B5EF4-FFF2-40B4-BE49-F238E27FC236}">
                <a16:creationId xmlns:a16="http://schemas.microsoft.com/office/drawing/2014/main"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noProof="0" smtClean="0"/>
              <a:t>9/29/2023</a:t>
            </a:fld>
            <a:endParaRPr lang="en-US" noProof="0"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noProof="0"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noProof="0" smtClean="0"/>
              <a:t>‹#›</a:t>
            </a:fld>
            <a:endParaRPr lang="en-US" noProof="0" dirty="0"/>
          </a:p>
        </p:txBody>
      </p:sp>
      <p:sp>
        <p:nvSpPr>
          <p:cNvPr id="22" name="Content Placeholder 3">
            <a:extLst>
              <a:ext uri="{FF2B5EF4-FFF2-40B4-BE49-F238E27FC236}">
                <a16:creationId xmlns:a16="http://schemas.microsoft.com/office/drawing/2014/main"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a16="http://schemas.microsoft.com/office/drawing/2014/main"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2837325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F6FA2B21-3FCD-4721-B95C-427943F61125}" type="datetime1">
              <a:rPr lang="en-US" smtClean="0"/>
              <a:t>9/29/2023</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224211781"/>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Lst>
  <p:hf sldNum="0" hdr="0" ft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hyperlink" Target="https://en.wikipedia.org/wiki/Information_privacy"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jpeg"/><Relationship Id="rId7" Type="http://schemas.openxmlformats.org/officeDocument/2006/relationships/diagramColors" Target="../diagrams/colors2.xml"/><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53F3E-E6E8-4DEE-A6F6-D6A88FD391E3}"/>
              </a:ext>
            </a:extLst>
          </p:cNvPr>
          <p:cNvSpPr>
            <a:spLocks noGrp="1"/>
          </p:cNvSpPr>
          <p:nvPr>
            <p:ph type="ctrTitle"/>
          </p:nvPr>
        </p:nvSpPr>
        <p:spPr>
          <a:xfrm>
            <a:off x="1769532" y="1270001"/>
            <a:ext cx="8652938" cy="2418080"/>
          </a:xfrm>
        </p:spPr>
        <p:txBody>
          <a:bodyPr>
            <a:normAutofit/>
          </a:bodyPr>
          <a:lstStyle/>
          <a:p>
            <a:r>
              <a:rPr lang="en-US" dirty="0">
                <a:solidFill>
                  <a:schemeClr val="bg1"/>
                </a:solidFill>
                <a:latin typeface="Calibri" panose="020F0502020204030204" pitchFamily="34" charset="0"/>
                <a:cs typeface="Calibri" panose="020F0502020204030204" pitchFamily="34" charset="0"/>
              </a:rPr>
              <a:t>DATA PROTECTION</a:t>
            </a:r>
            <a:endParaRPr lang="ru-RU" dirty="0">
              <a:solidFill>
                <a:schemeClr val="bg1"/>
              </a:solidFill>
              <a:latin typeface="Calibri" panose="020F0502020204030204" pitchFamily="34" charset="0"/>
              <a:cs typeface="Calibri" panose="020F0502020204030204" pitchFamily="34" charset="0"/>
            </a:endParaRPr>
          </a:p>
        </p:txBody>
      </p:sp>
      <p:sp>
        <p:nvSpPr>
          <p:cNvPr id="3" name="Subtitle 2">
            <a:extLst>
              <a:ext uri="{FF2B5EF4-FFF2-40B4-BE49-F238E27FC236}">
                <a16:creationId xmlns:a16="http://schemas.microsoft.com/office/drawing/2014/main" id="{1C954176-1A2D-47B9-B195-FB21407C0471}"/>
              </a:ext>
            </a:extLst>
          </p:cNvPr>
          <p:cNvSpPr>
            <a:spLocks noGrp="1"/>
          </p:cNvSpPr>
          <p:nvPr>
            <p:ph type="subTitle" idx="1"/>
          </p:nvPr>
        </p:nvSpPr>
        <p:spPr>
          <a:xfrm>
            <a:off x="1769532" y="4135121"/>
            <a:ext cx="8655200" cy="802639"/>
          </a:xfrm>
        </p:spPr>
        <p:txBody>
          <a:bodyPr>
            <a:noAutofit/>
          </a:bodyPr>
          <a:lstStyle/>
          <a:p>
            <a:pPr>
              <a:spcAft>
                <a:spcPts val="600"/>
              </a:spcAft>
            </a:pPr>
            <a:r>
              <a:rPr lang="en-US" sz="4800" b="1" dirty="0">
                <a:latin typeface="Calibri" panose="020F0502020204030204" pitchFamily="34" charset="0"/>
                <a:cs typeface="Calibri" panose="020F0502020204030204" pitchFamily="34" charset="0"/>
              </a:rPr>
              <a:t>For Brook Street School</a:t>
            </a:r>
          </a:p>
          <a:p>
            <a:pPr>
              <a:spcAft>
                <a:spcPts val="600"/>
              </a:spcAft>
            </a:pPr>
            <a:endParaRPr lang="en-US" sz="4400" b="1" dirty="0">
              <a:solidFill>
                <a:schemeClr val="tx1"/>
              </a:solidFill>
              <a:latin typeface="Calibri" panose="020F0502020204030204" pitchFamily="34" charset="0"/>
              <a:cs typeface="Calibri" panose="020F0502020204030204" pitchFamily="34" charset="0"/>
            </a:endParaRPr>
          </a:p>
          <a:p>
            <a:pPr marL="0" marR="0" lvl="0" indent="0" algn="r" defTabSz="457200" rtl="0" eaLnBrk="1" fontAlgn="auto" latinLnBrk="0" hangingPunct="1">
              <a:lnSpc>
                <a:spcPct val="100000"/>
              </a:lnSpc>
              <a:spcBef>
                <a:spcPts val="1000"/>
              </a:spcBef>
              <a:spcAft>
                <a:spcPts val="0"/>
              </a:spcAft>
              <a:buClr>
                <a:srgbClr val="E78712"/>
              </a:buClr>
              <a:buSzTx/>
              <a:buFont typeface="Wingdings 3" charset="2"/>
              <a:buNone/>
              <a:tabLst/>
              <a:defRPr/>
            </a:pPr>
            <a:r>
              <a:rPr kumimoji="0" lang="en-US" sz="1200" b="0" i="0" u="none" strike="noStrike" kern="1200" cap="none" spc="0" normalizeH="0" baseline="0" noProof="0" dirty="0">
                <a:ln>
                  <a:noFill/>
                </a:ln>
                <a:effectLst/>
                <a:uLnTx/>
                <a:uFillTx/>
                <a:latin typeface="Century Gothic" panose="020B0502020202020204"/>
                <a:ea typeface="+mn-ea"/>
                <a:cs typeface="+mn-cs"/>
              </a:rPr>
              <a:t>© GDPR Charity Solutions 2022</a:t>
            </a:r>
          </a:p>
          <a:p>
            <a:pPr>
              <a:spcAft>
                <a:spcPts val="600"/>
              </a:spcAft>
            </a:pPr>
            <a:endParaRPr lang="ru-RU" sz="4400" b="1"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7353540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dirty="0"/>
              <a:t>Training Outline </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318828" y="1219200"/>
            <a:ext cx="6308563" cy="4913314"/>
          </a:xfrm>
        </p:spPr>
        <p:txBody>
          <a:bodyPr vert="horz" lIns="91440" tIns="45720" rIns="91440" bIns="45720" rtlCol="0" anchor="ctr">
            <a:normAutofit lnSpcReduction="10000"/>
          </a:bodyPr>
          <a:lstStyle/>
          <a:p>
            <a:pPr lvl="0"/>
            <a:endParaRPr lang="en-US" sz="2100" b="1" dirty="0">
              <a:solidFill>
                <a:schemeClr val="tx1"/>
              </a:solidFill>
              <a:latin typeface="Calibri" panose="020F0502020204030204" pitchFamily="34" charset="0"/>
              <a:cs typeface="Calibri" panose="020F0502020204030204" pitchFamily="34" charset="0"/>
            </a:endParaRPr>
          </a:p>
          <a:p>
            <a:pPr lvl="0"/>
            <a:endParaRPr lang="en-US" sz="2100" b="1" dirty="0">
              <a:solidFill>
                <a:schemeClr val="tx1"/>
              </a:solidFill>
              <a:latin typeface="Calibri" panose="020F0502020204030204" pitchFamily="34" charset="0"/>
              <a:cs typeface="Calibri" panose="020F0502020204030204" pitchFamily="34" charset="0"/>
            </a:endParaRPr>
          </a:p>
          <a:p>
            <a:pPr marL="342900" lvl="0" indent="-342900">
              <a:buAutoNum type="arabicPeriod"/>
            </a:pPr>
            <a:r>
              <a:rPr lang="en-US" sz="2000" b="1" dirty="0">
                <a:solidFill>
                  <a:schemeClr val="bg1"/>
                </a:solidFill>
                <a:latin typeface="Calibri" panose="020F0502020204030204" pitchFamily="34" charset="0"/>
                <a:cs typeface="Calibri" panose="020F0502020204030204" pitchFamily="34" charset="0"/>
              </a:rPr>
              <a:t>What is data protection and  why is it important?</a:t>
            </a:r>
          </a:p>
          <a:p>
            <a:pPr marL="342900" lvl="0" indent="-342900">
              <a:buAutoNum type="arabicPeriod"/>
            </a:pPr>
            <a:endParaRPr lang="en-US" sz="2000" b="1" dirty="0">
              <a:solidFill>
                <a:schemeClr val="bg1"/>
              </a:solidFill>
              <a:latin typeface="Calibri" panose="020F0502020204030204" pitchFamily="34" charset="0"/>
              <a:cs typeface="Calibri" panose="020F0502020204030204" pitchFamily="34" charset="0"/>
            </a:endParaRPr>
          </a:p>
          <a:p>
            <a:pPr marL="342900" lvl="0" indent="-342900">
              <a:lnSpc>
                <a:spcPct val="90000"/>
              </a:lnSpc>
              <a:spcBef>
                <a:spcPct val="0"/>
              </a:spcBef>
              <a:spcAft>
                <a:spcPct val="35000"/>
              </a:spcAft>
              <a:buAutoNum type="arabicPeriod" startAt="2"/>
            </a:pPr>
            <a:r>
              <a:rPr lang="en-US" sz="2000" b="1" kern="1200" dirty="0">
                <a:solidFill>
                  <a:schemeClr val="bg1"/>
                </a:solidFill>
                <a:latin typeface="Calibri" panose="020F0502020204030204" pitchFamily="34" charset="0"/>
                <a:cs typeface="Calibri" panose="020F0502020204030204" pitchFamily="34" charset="0"/>
              </a:rPr>
              <a:t>How it affects us all</a:t>
            </a:r>
          </a:p>
          <a:p>
            <a:pPr marL="342900" lvl="0" indent="-342900">
              <a:lnSpc>
                <a:spcPct val="90000"/>
              </a:lnSpc>
              <a:spcBef>
                <a:spcPct val="0"/>
              </a:spcBef>
              <a:spcAft>
                <a:spcPct val="35000"/>
              </a:spcAft>
              <a:buAutoNum type="arabicPeriod" startAt="2"/>
            </a:pPr>
            <a:endParaRPr lang="en-US" sz="2000" b="1" kern="1200" dirty="0">
              <a:solidFill>
                <a:schemeClr val="bg1"/>
              </a:solidFill>
              <a:latin typeface="Calibri" panose="020F0502020204030204" pitchFamily="34" charset="0"/>
              <a:cs typeface="Calibri" panose="020F0502020204030204" pitchFamily="34" charset="0"/>
            </a:endParaRPr>
          </a:p>
          <a:p>
            <a:pPr marL="342900" lvl="0" indent="-342900">
              <a:lnSpc>
                <a:spcPct val="90000"/>
              </a:lnSpc>
              <a:spcBef>
                <a:spcPct val="0"/>
              </a:spcBef>
              <a:spcAft>
                <a:spcPct val="35000"/>
              </a:spcAft>
              <a:buAutoNum type="arabicPeriod" startAt="3"/>
            </a:pPr>
            <a:r>
              <a:rPr lang="en-US" sz="2000" b="1" kern="1200" dirty="0">
                <a:solidFill>
                  <a:schemeClr val="bg1"/>
                </a:solidFill>
                <a:latin typeface="Calibri" panose="020F0502020204030204" pitchFamily="34" charset="0"/>
                <a:cs typeface="Calibri" panose="020F0502020204030204" pitchFamily="34" charset="0"/>
              </a:rPr>
              <a:t>The stuff that we must know</a:t>
            </a:r>
          </a:p>
          <a:p>
            <a:pPr marL="342900" lvl="0" indent="-342900">
              <a:lnSpc>
                <a:spcPct val="90000"/>
              </a:lnSpc>
              <a:spcBef>
                <a:spcPct val="0"/>
              </a:spcBef>
              <a:spcAft>
                <a:spcPct val="35000"/>
              </a:spcAft>
              <a:buAutoNum type="arabicPeriod" startAt="3"/>
            </a:pPr>
            <a:endParaRPr lang="en-US" sz="2000" b="1" kern="1200" dirty="0">
              <a:solidFill>
                <a:schemeClr val="bg1"/>
              </a:solidFill>
              <a:latin typeface="Calibri" panose="020F0502020204030204" pitchFamily="34" charset="0"/>
              <a:cs typeface="Calibri" panose="020F0502020204030204" pitchFamily="34" charset="0"/>
            </a:endParaRPr>
          </a:p>
          <a:p>
            <a:pPr marL="342900" lvl="0" indent="-342900">
              <a:lnSpc>
                <a:spcPct val="90000"/>
              </a:lnSpc>
              <a:spcBef>
                <a:spcPct val="0"/>
              </a:spcBef>
              <a:spcAft>
                <a:spcPct val="35000"/>
              </a:spcAft>
              <a:buAutoNum type="arabicPeriod" startAt="4"/>
            </a:pPr>
            <a:r>
              <a:rPr lang="en-US" sz="2000" b="1" kern="1200" dirty="0">
                <a:solidFill>
                  <a:schemeClr val="bg1"/>
                </a:solidFill>
                <a:latin typeface="Calibri" panose="020F0502020204030204" pitchFamily="34" charset="0"/>
                <a:cs typeface="Calibri" panose="020F0502020204030204" pitchFamily="34" charset="0"/>
              </a:rPr>
              <a:t>What if something goes wrong?</a:t>
            </a:r>
          </a:p>
          <a:p>
            <a:pPr marL="342900" lvl="0" indent="-342900">
              <a:lnSpc>
                <a:spcPct val="90000"/>
              </a:lnSpc>
              <a:spcBef>
                <a:spcPct val="0"/>
              </a:spcBef>
              <a:spcAft>
                <a:spcPct val="35000"/>
              </a:spcAft>
              <a:buAutoNum type="arabicPeriod" startAt="4"/>
            </a:pPr>
            <a:endParaRPr lang="en-US" sz="2000" b="1" kern="1200" dirty="0">
              <a:solidFill>
                <a:schemeClr val="bg1"/>
              </a:solidFill>
              <a:latin typeface="Calibri" panose="020F0502020204030204" pitchFamily="34" charset="0"/>
              <a:cs typeface="Calibri" panose="020F0502020204030204" pitchFamily="34" charset="0"/>
            </a:endParaRPr>
          </a:p>
          <a:p>
            <a:pPr marL="342900" lvl="0" indent="-342900">
              <a:lnSpc>
                <a:spcPct val="90000"/>
              </a:lnSpc>
              <a:spcBef>
                <a:spcPct val="0"/>
              </a:spcBef>
              <a:spcAft>
                <a:spcPct val="35000"/>
              </a:spcAft>
              <a:buAutoNum type="arabicPeriod" startAt="5"/>
            </a:pPr>
            <a:r>
              <a:rPr lang="en-US" sz="2000" b="1" kern="1200" dirty="0">
                <a:solidFill>
                  <a:schemeClr val="bg1"/>
                </a:solidFill>
                <a:latin typeface="Calibri" panose="020F0502020204030204" pitchFamily="34" charset="0"/>
                <a:cs typeface="Calibri" panose="020F0502020204030204" pitchFamily="34" charset="0"/>
              </a:rPr>
              <a:t>Myth-busters</a:t>
            </a:r>
          </a:p>
          <a:p>
            <a:pPr marL="342900" lvl="0" indent="-342900">
              <a:lnSpc>
                <a:spcPct val="90000"/>
              </a:lnSpc>
              <a:spcBef>
                <a:spcPct val="0"/>
              </a:spcBef>
              <a:spcAft>
                <a:spcPct val="35000"/>
              </a:spcAft>
              <a:buAutoNum type="arabicPeriod" startAt="5"/>
            </a:pPr>
            <a:endParaRPr lang="en-US" sz="2000" b="1" kern="1200" dirty="0">
              <a:solidFill>
                <a:schemeClr val="bg1"/>
              </a:solidFill>
              <a:latin typeface="Calibri" panose="020F0502020204030204" pitchFamily="34" charset="0"/>
              <a:cs typeface="Calibri" panose="020F0502020204030204" pitchFamily="34" charset="0"/>
            </a:endParaRPr>
          </a:p>
          <a:p>
            <a:pPr marL="0" lvl="0" indent="0" defTabSz="933450">
              <a:lnSpc>
                <a:spcPct val="90000"/>
              </a:lnSpc>
              <a:spcBef>
                <a:spcPct val="0"/>
              </a:spcBef>
              <a:spcAft>
                <a:spcPct val="35000"/>
              </a:spcAft>
              <a:buNone/>
            </a:pPr>
            <a:r>
              <a:rPr lang="en-US" sz="2000" b="1" kern="1200" dirty="0">
                <a:solidFill>
                  <a:schemeClr val="bg1"/>
                </a:solidFill>
                <a:latin typeface="Calibri" panose="020F0502020204030204" pitchFamily="34" charset="0"/>
                <a:ea typeface="+mn-ea"/>
                <a:cs typeface="Calibri" panose="020F0502020204030204" pitchFamily="34" charset="0"/>
              </a:rPr>
              <a:t>6.  </a:t>
            </a:r>
            <a:r>
              <a:rPr lang="en-US" sz="2000" b="1" kern="1200" dirty="0">
                <a:solidFill>
                  <a:schemeClr val="bg1"/>
                </a:solidFill>
                <a:latin typeface="Calibri" panose="020F0502020204030204" pitchFamily="34" charset="0"/>
                <a:cs typeface="Calibri" panose="020F0502020204030204" pitchFamily="34" charset="0"/>
              </a:rPr>
              <a:t>Freedom of Information   </a:t>
            </a:r>
            <a:endParaRPr lang="en-GB" sz="2000" b="1" dirty="0">
              <a:solidFill>
                <a:schemeClr val="bg1"/>
              </a:solidFill>
            </a:endParaRPr>
          </a:p>
          <a:p>
            <a:pPr marL="0" lvl="0">
              <a:lnSpc>
                <a:spcPct val="90000"/>
              </a:lnSpc>
              <a:spcBef>
                <a:spcPct val="0"/>
              </a:spcBef>
              <a:spcAft>
                <a:spcPct val="35000"/>
              </a:spcAft>
              <a:buNone/>
            </a:pPr>
            <a:endParaRPr lang="en-US" sz="1800" kern="1200" dirty="0">
              <a:solidFill>
                <a:schemeClr val="tx1"/>
              </a:solidFill>
              <a:latin typeface="Calibri" panose="020F0502020204030204" pitchFamily="34" charset="0"/>
              <a:cs typeface="Calibri" panose="020F0502020204030204" pitchFamily="34" charset="0"/>
            </a:endParaRPr>
          </a:p>
          <a:p>
            <a:pPr marL="0" lvl="0">
              <a:lnSpc>
                <a:spcPct val="90000"/>
              </a:lnSpc>
              <a:spcBef>
                <a:spcPct val="0"/>
              </a:spcBef>
              <a:spcAft>
                <a:spcPct val="35000"/>
              </a:spcAft>
              <a:buNone/>
            </a:pPr>
            <a:endParaRPr lang="en-US" sz="1800" kern="1200" dirty="0">
              <a:solidFill>
                <a:schemeClr val="tx1"/>
              </a:solidFill>
              <a:latin typeface="Calibri" panose="020F0502020204030204" pitchFamily="34" charset="0"/>
              <a:cs typeface="Calibri" panose="020F0502020204030204" pitchFamily="34" charset="0"/>
            </a:endParaRPr>
          </a:p>
          <a:p>
            <a:pPr marL="0" lvl="0">
              <a:lnSpc>
                <a:spcPct val="90000"/>
              </a:lnSpc>
              <a:spcBef>
                <a:spcPct val="0"/>
              </a:spcBef>
              <a:spcAft>
                <a:spcPct val="35000"/>
              </a:spcAft>
              <a:buNone/>
            </a:pPr>
            <a:endParaRPr lang="en-US" sz="1800" kern="1200" dirty="0">
              <a:solidFill>
                <a:schemeClr val="tx1"/>
              </a:solidFill>
              <a:latin typeface="Calibri" panose="020F0502020204030204" pitchFamily="34" charset="0"/>
              <a:cs typeface="Calibri" panose="020F0502020204030204" pitchFamily="34" charset="0"/>
            </a:endParaRPr>
          </a:p>
          <a:p>
            <a:pPr marL="0" lvl="0">
              <a:lnSpc>
                <a:spcPct val="90000"/>
              </a:lnSpc>
              <a:spcBef>
                <a:spcPct val="0"/>
              </a:spcBef>
              <a:spcAft>
                <a:spcPct val="35000"/>
              </a:spcAft>
              <a:buNone/>
            </a:pPr>
            <a:endParaRPr lang="en-US" sz="1800" kern="1200" dirty="0">
              <a:solidFill>
                <a:schemeClr val="tx1"/>
              </a:solidFill>
              <a:latin typeface="Calibri" panose="020F0502020204030204" pitchFamily="34" charset="0"/>
              <a:cs typeface="Calibri" panose="020F0502020204030204" pitchFamily="34" charset="0"/>
            </a:endParaRPr>
          </a:p>
          <a:p>
            <a:pPr lvl="0"/>
            <a:endParaRPr lang="en-US" sz="18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8679973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dirty="0"/>
              <a:t>What is data protection?</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288348" y="639764"/>
            <a:ext cx="6308563" cy="5492749"/>
          </a:xfrm>
        </p:spPr>
        <p:txBody>
          <a:bodyPr vert="horz" lIns="91440" tIns="45720" rIns="91440" bIns="45720" rtlCol="0" anchor="ctr">
            <a:normAutofit/>
          </a:bodyPr>
          <a:lstStyle/>
          <a:p>
            <a:pPr algn="ctr">
              <a:lnSpc>
                <a:spcPct val="85000"/>
              </a:lnSpc>
              <a:buFont typeface="Arial" pitchFamily="34" charset="0"/>
              <a:buChar char=" "/>
            </a:pPr>
            <a:r>
              <a:rPr lang="en-US" sz="1800" b="1" dirty="0">
                <a:solidFill>
                  <a:schemeClr val="bg1"/>
                </a:solidFill>
              </a:rPr>
              <a:t>A definition from the internet:</a:t>
            </a:r>
          </a:p>
          <a:p>
            <a:pPr algn="ctr">
              <a:lnSpc>
                <a:spcPct val="85000"/>
              </a:lnSpc>
              <a:buFont typeface="Arial" pitchFamily="34" charset="0"/>
              <a:buChar char=" "/>
            </a:pPr>
            <a:endParaRPr lang="en-US" sz="1800" b="1" dirty="0">
              <a:solidFill>
                <a:schemeClr val="bg1"/>
              </a:solidFill>
            </a:endParaRPr>
          </a:p>
          <a:p>
            <a:pPr algn="ctr">
              <a:lnSpc>
                <a:spcPct val="85000"/>
              </a:lnSpc>
              <a:buFont typeface="Arial" pitchFamily="34" charset="0"/>
              <a:buChar char=" "/>
            </a:pPr>
            <a:r>
              <a:rPr lang="en-US" sz="2000" dirty="0">
                <a:solidFill>
                  <a:schemeClr val="bg1"/>
                </a:solidFill>
              </a:rPr>
              <a:t>Information privacy is the relationship between the collection and dissemination of data, technology, the public expectation of privacy, legal and political issues surrounding them. It is also known as data privacy or data protection. </a:t>
            </a:r>
            <a:r>
              <a:rPr lang="en-US" sz="2000" dirty="0">
                <a:solidFill>
                  <a:schemeClr val="bg1"/>
                </a:solidFill>
                <a:hlinkClick r:id="rId3">
                  <a:extLst>
                    <a:ext uri="{A12FA001-AC4F-418D-AE19-62706E023703}">
                      <ahyp:hlinkClr xmlns:ahyp="http://schemas.microsoft.com/office/drawing/2018/hyperlinkcolor" val="tx"/>
                    </a:ext>
                  </a:extLst>
                </a:hlinkClick>
              </a:rPr>
              <a:t>Wikipedia</a:t>
            </a:r>
            <a:endParaRPr lang="en-US" sz="2000" dirty="0">
              <a:solidFill>
                <a:schemeClr val="bg1"/>
              </a:solidFill>
            </a:endParaRPr>
          </a:p>
        </p:txBody>
      </p:sp>
    </p:spTree>
    <p:extLst>
      <p:ext uri="{BB962C8B-B14F-4D97-AF65-F5344CB8AC3E}">
        <p14:creationId xmlns:p14="http://schemas.microsoft.com/office/powerpoint/2010/main" val="92674651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a:t>Why is data protection important?</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288349" y="522514"/>
            <a:ext cx="6540794" cy="5609999"/>
          </a:xfrm>
        </p:spPr>
        <p:txBody>
          <a:bodyPr vert="horz" lIns="91440" tIns="45720" rIns="91440" bIns="45720" rtlCol="0" anchor="ctr">
            <a:normAutofit fontScale="70000" lnSpcReduction="20000"/>
          </a:bodyPr>
          <a:lstStyle/>
          <a:p>
            <a:pPr algn="ctr">
              <a:lnSpc>
                <a:spcPct val="85000"/>
              </a:lnSpc>
              <a:buFont typeface="Arial" pitchFamily="34" charset="0"/>
              <a:buChar char=" "/>
            </a:pPr>
            <a:endParaRPr lang="en-US" sz="2400" b="1" dirty="0">
              <a:solidFill>
                <a:schemeClr val="bg1"/>
              </a:solidFill>
            </a:endParaRPr>
          </a:p>
          <a:p>
            <a:pPr algn="ctr">
              <a:lnSpc>
                <a:spcPct val="85000"/>
              </a:lnSpc>
              <a:buFont typeface="Arial" pitchFamily="34" charset="0"/>
              <a:buChar char=" "/>
            </a:pPr>
            <a:endParaRPr lang="en-US" sz="2400" b="1" dirty="0">
              <a:solidFill>
                <a:schemeClr val="bg1"/>
              </a:solidFill>
            </a:endParaRPr>
          </a:p>
          <a:p>
            <a:pPr algn="ctr">
              <a:lnSpc>
                <a:spcPct val="85000"/>
              </a:lnSpc>
              <a:buFont typeface="Arial" pitchFamily="34" charset="0"/>
              <a:buChar char=" "/>
            </a:pPr>
            <a:r>
              <a:rPr lang="en-US" sz="2600" b="1" dirty="0">
                <a:solidFill>
                  <a:schemeClr val="bg1"/>
                </a:solidFill>
                <a:latin typeface="Calibri" panose="020F0502020204030204" pitchFamily="34" charset="0"/>
                <a:cs typeface="Calibri" panose="020F0502020204030204" pitchFamily="34" charset="0"/>
              </a:rPr>
              <a:t>The Information Commissioner’s Office states:</a:t>
            </a:r>
          </a:p>
          <a:p>
            <a:pPr algn="ctr">
              <a:lnSpc>
                <a:spcPct val="85000"/>
              </a:lnSpc>
              <a:buFont typeface="Arial" pitchFamily="34" charset="0"/>
              <a:buChar char=" "/>
            </a:pPr>
            <a:endParaRPr lang="en-US" sz="2600" b="1" dirty="0">
              <a:solidFill>
                <a:schemeClr val="bg1"/>
              </a:solidFill>
              <a:latin typeface="Calibri" panose="020F0502020204030204" pitchFamily="34" charset="0"/>
              <a:cs typeface="Calibri" panose="020F0502020204030204" pitchFamily="34" charset="0"/>
            </a:endParaRPr>
          </a:p>
          <a:p>
            <a:pPr algn="ctr">
              <a:lnSpc>
                <a:spcPct val="85000"/>
              </a:lnSpc>
              <a:buFont typeface="Arial" pitchFamily="34" charset="0"/>
              <a:buChar char=" "/>
            </a:pPr>
            <a:r>
              <a:rPr lang="en-US" sz="2600" dirty="0">
                <a:solidFill>
                  <a:schemeClr val="bg1"/>
                </a:solidFill>
                <a:latin typeface="Calibri" panose="020F0502020204030204" pitchFamily="34" charset="0"/>
                <a:cs typeface="Calibri" panose="020F0502020204030204" pitchFamily="34" charset="0"/>
              </a:rPr>
              <a:t>Sharing data helps makes life easier, more convenient and connected. But your data is your data. It belongs to you so it's important your data is used only in ways you would reasonably expect, and that it stays safe. </a:t>
            </a:r>
          </a:p>
          <a:p>
            <a:pPr algn="ctr">
              <a:lnSpc>
                <a:spcPct val="85000"/>
              </a:lnSpc>
              <a:buFont typeface="Arial" pitchFamily="34" charset="0"/>
              <a:buChar char=" "/>
            </a:pPr>
            <a:r>
              <a:rPr lang="en-US" sz="2600" dirty="0">
                <a:solidFill>
                  <a:schemeClr val="bg1"/>
                </a:solidFill>
                <a:latin typeface="Calibri" panose="020F0502020204030204" pitchFamily="34" charset="0"/>
                <a:cs typeface="Calibri" panose="020F0502020204030204" pitchFamily="34" charset="0"/>
              </a:rPr>
              <a:t>Data protection law makes sure everyone’s data is used properly and legally.</a:t>
            </a:r>
          </a:p>
          <a:p>
            <a:pPr algn="ctr">
              <a:lnSpc>
                <a:spcPct val="85000"/>
              </a:lnSpc>
              <a:buFont typeface="Arial" pitchFamily="34" charset="0"/>
              <a:buChar char=" "/>
            </a:pPr>
            <a:r>
              <a:rPr lang="en-US" sz="2600" dirty="0">
                <a:solidFill>
                  <a:schemeClr val="bg1"/>
                </a:solidFill>
                <a:latin typeface="Calibri" panose="020F0502020204030204" pitchFamily="34" charset="0"/>
                <a:cs typeface="Calibri" panose="020F0502020204030204" pitchFamily="34" charset="0"/>
              </a:rPr>
              <a:t>&amp;</a:t>
            </a:r>
          </a:p>
          <a:p>
            <a:pPr algn="ctr">
              <a:lnSpc>
                <a:spcPct val="85000"/>
              </a:lnSpc>
              <a:buFont typeface="Arial" pitchFamily="34" charset="0"/>
              <a:buChar char=" "/>
            </a:pPr>
            <a:endParaRPr lang="en-US" sz="2600" dirty="0">
              <a:solidFill>
                <a:schemeClr val="bg1"/>
              </a:solidFill>
              <a:latin typeface="Calibri" panose="020F0502020204030204" pitchFamily="34" charset="0"/>
              <a:cs typeface="Calibri" panose="020F0502020204030204" pitchFamily="34" charset="0"/>
            </a:endParaRPr>
          </a:p>
          <a:p>
            <a:pPr algn="ctr">
              <a:lnSpc>
                <a:spcPct val="85000"/>
              </a:lnSpc>
              <a:buFont typeface="Arial" pitchFamily="34" charset="0"/>
              <a:buChar char=" "/>
            </a:pPr>
            <a:r>
              <a:rPr lang="en-US" sz="2600" b="1" dirty="0">
                <a:solidFill>
                  <a:schemeClr val="bg1"/>
                </a:solidFill>
                <a:latin typeface="Calibri" panose="020F0502020204030204" pitchFamily="34" charset="0"/>
                <a:cs typeface="Calibri" panose="020F0502020204030204" pitchFamily="34" charset="0"/>
              </a:rPr>
              <a:t>The Official Journal of the European Union stated that:</a:t>
            </a:r>
          </a:p>
          <a:p>
            <a:pPr algn="ctr">
              <a:lnSpc>
                <a:spcPct val="85000"/>
              </a:lnSpc>
              <a:buFont typeface="Arial" pitchFamily="34" charset="0"/>
              <a:buChar char=" "/>
            </a:pPr>
            <a:endParaRPr lang="en-US" sz="2600" dirty="0">
              <a:solidFill>
                <a:schemeClr val="bg1"/>
              </a:solidFill>
              <a:latin typeface="Calibri" panose="020F0502020204030204" pitchFamily="34" charset="0"/>
              <a:cs typeface="Calibri" panose="020F0502020204030204" pitchFamily="34" charset="0"/>
            </a:endParaRPr>
          </a:p>
          <a:p>
            <a:pPr marL="0" indent="0" algn="ctr">
              <a:lnSpc>
                <a:spcPct val="85000"/>
              </a:lnSpc>
              <a:buFont typeface="Arial" pitchFamily="34" charset="0"/>
              <a:buChar char=" "/>
            </a:pPr>
            <a:r>
              <a:rPr lang="en-US" altLang="en-US" sz="2600" b="1" dirty="0">
                <a:solidFill>
                  <a:schemeClr val="bg1"/>
                </a:solidFill>
                <a:latin typeface="Calibri" panose="020F0502020204030204" pitchFamily="34" charset="0"/>
                <a:cs typeface="Calibri" panose="020F0502020204030204" pitchFamily="34" charset="0"/>
              </a:rPr>
              <a:t>‘The processing of personal data should be designed to serve mankind.’</a:t>
            </a:r>
          </a:p>
          <a:p>
            <a:pPr marL="0" indent="0">
              <a:lnSpc>
                <a:spcPct val="85000"/>
              </a:lnSpc>
              <a:buFont typeface="Arial" pitchFamily="34" charset="0"/>
              <a:buChar char=" "/>
            </a:pPr>
            <a:endParaRPr lang="en-US" altLang="en-US" sz="2000" b="1" dirty="0">
              <a:solidFill>
                <a:schemeClr val="tx1">
                  <a:lumMod val="85000"/>
                  <a:lumOff val="15000"/>
                </a:schemeClr>
              </a:solidFill>
            </a:endParaRPr>
          </a:p>
          <a:p>
            <a:pPr marL="0" indent="0">
              <a:lnSpc>
                <a:spcPct val="85000"/>
              </a:lnSpc>
              <a:buFont typeface="Arial" pitchFamily="34" charset="0"/>
              <a:buChar char=" "/>
            </a:pPr>
            <a:endParaRPr lang="en-US" altLang="en-US" sz="2000" b="1" dirty="0">
              <a:solidFill>
                <a:schemeClr val="tx1">
                  <a:lumMod val="85000"/>
                  <a:lumOff val="15000"/>
                </a:schemeClr>
              </a:solidFill>
            </a:endParaRPr>
          </a:p>
          <a:p>
            <a:pPr marL="0" indent="0">
              <a:lnSpc>
                <a:spcPct val="85000"/>
              </a:lnSpc>
              <a:buFont typeface="Arial" pitchFamily="34" charset="0"/>
              <a:buChar char=" "/>
            </a:pPr>
            <a:r>
              <a:rPr lang="en-US" altLang="en-US" b="1" dirty="0">
                <a:solidFill>
                  <a:schemeClr val="tx1">
                    <a:lumMod val="85000"/>
                    <a:lumOff val="15000"/>
                  </a:schemeClr>
                </a:solidFill>
              </a:rPr>
              <a:t>        </a:t>
            </a:r>
          </a:p>
          <a:p>
            <a:pPr>
              <a:lnSpc>
                <a:spcPct val="85000"/>
              </a:lnSpc>
              <a:buFont typeface="Arial" pitchFamily="34" charset="0"/>
              <a:buChar char=" "/>
            </a:pPr>
            <a:endParaRPr lang="en-US" dirty="0">
              <a:solidFill>
                <a:schemeClr val="tx1">
                  <a:lumMod val="85000"/>
                  <a:lumOff val="15000"/>
                </a:schemeClr>
              </a:solidFill>
            </a:endParaRPr>
          </a:p>
        </p:txBody>
      </p:sp>
    </p:spTree>
    <p:extLst>
      <p:ext uri="{BB962C8B-B14F-4D97-AF65-F5344CB8AC3E}">
        <p14:creationId xmlns:p14="http://schemas.microsoft.com/office/powerpoint/2010/main" val="284809327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b="1"/>
              <a:t>Definitions that are important</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288350" y="639764"/>
            <a:ext cx="6540789" cy="5791516"/>
          </a:xfrm>
        </p:spPr>
        <p:txBody>
          <a:bodyPr vert="horz" lIns="91440" tIns="45720" rIns="91440" bIns="45720" rtlCol="0" anchor="ctr">
            <a:normAutofit/>
          </a:bodyPr>
          <a:lstStyle/>
          <a:p>
            <a:pPr>
              <a:lnSpc>
                <a:spcPct val="85000"/>
              </a:lnSpc>
              <a:buFont typeface="Arial" pitchFamily="34" charset="0"/>
              <a:buChar char=" "/>
              <a:defRPr/>
            </a:pPr>
            <a:r>
              <a:rPr lang="en-US" altLang="en-US" sz="1800" b="1" dirty="0">
                <a:solidFill>
                  <a:schemeClr val="bg1"/>
                </a:solidFill>
              </a:rPr>
              <a:t>‘personal data’ </a:t>
            </a:r>
            <a:r>
              <a:rPr lang="en-US" altLang="en-US" sz="1800" dirty="0">
                <a:solidFill>
                  <a:schemeClr val="bg1"/>
                </a:solidFill>
              </a:rPr>
              <a:t>is anything that can identify a living human being (or a combination of things).</a:t>
            </a:r>
          </a:p>
          <a:p>
            <a:pPr>
              <a:lnSpc>
                <a:spcPct val="85000"/>
              </a:lnSpc>
              <a:buFont typeface="Arial" pitchFamily="34" charset="0"/>
              <a:buChar char=" "/>
              <a:defRPr/>
            </a:pPr>
            <a:r>
              <a:rPr lang="en-US" altLang="en-US" sz="1800" b="1" dirty="0">
                <a:solidFill>
                  <a:schemeClr val="bg1"/>
                </a:solidFill>
              </a:rPr>
              <a:t>‘special category personal data’ </a:t>
            </a:r>
            <a:r>
              <a:rPr lang="en-US" altLang="en-US" sz="1800" dirty="0">
                <a:solidFill>
                  <a:schemeClr val="bg1"/>
                </a:solidFill>
              </a:rPr>
              <a:t>is personal data which the UK GDPR says is more sensitive, and so needs more protection.</a:t>
            </a:r>
          </a:p>
          <a:p>
            <a:pPr>
              <a:lnSpc>
                <a:spcPct val="85000"/>
              </a:lnSpc>
              <a:buFont typeface="Arial" pitchFamily="34" charset="0"/>
              <a:buChar char=" "/>
              <a:defRPr/>
            </a:pPr>
            <a:r>
              <a:rPr lang="en-US" altLang="en-US" sz="1800" b="1" dirty="0">
                <a:solidFill>
                  <a:schemeClr val="bg1"/>
                </a:solidFill>
              </a:rPr>
              <a:t>‘data subject’ </a:t>
            </a:r>
            <a:r>
              <a:rPr lang="en-US" altLang="en-US" sz="1800" dirty="0">
                <a:solidFill>
                  <a:schemeClr val="bg1"/>
                </a:solidFill>
              </a:rPr>
              <a:t>means an individual who is the subject of personal data.</a:t>
            </a:r>
          </a:p>
          <a:p>
            <a:pPr>
              <a:lnSpc>
                <a:spcPct val="85000"/>
              </a:lnSpc>
              <a:buFont typeface="Arial" pitchFamily="34" charset="0"/>
              <a:buChar char=" "/>
              <a:defRPr/>
            </a:pPr>
            <a:r>
              <a:rPr lang="en-US" altLang="en-US" sz="1800" b="1" dirty="0">
                <a:solidFill>
                  <a:schemeClr val="bg1"/>
                </a:solidFill>
              </a:rPr>
              <a:t>‘data controller’ </a:t>
            </a:r>
            <a:r>
              <a:rPr lang="en-US" altLang="en-US" sz="1800" dirty="0">
                <a:solidFill>
                  <a:schemeClr val="bg1"/>
                </a:solidFill>
              </a:rPr>
              <a:t>means a person who (either alone or jointly or in common with other persons) determines the purposes for which and the manner in which any personal data are, or are to be, processed.</a:t>
            </a:r>
          </a:p>
          <a:p>
            <a:pPr>
              <a:lnSpc>
                <a:spcPct val="85000"/>
              </a:lnSpc>
              <a:buFont typeface="Arial" pitchFamily="34" charset="0"/>
              <a:buChar char=" "/>
              <a:defRPr/>
            </a:pPr>
            <a:r>
              <a:rPr lang="en-US" altLang="en-US" sz="1800" b="1" dirty="0">
                <a:solidFill>
                  <a:schemeClr val="bg1"/>
                </a:solidFill>
              </a:rPr>
              <a:t>‘data processor’ </a:t>
            </a:r>
            <a:r>
              <a:rPr lang="en-US" altLang="en-US" sz="1800" dirty="0">
                <a:solidFill>
                  <a:schemeClr val="bg1"/>
                </a:solidFill>
              </a:rPr>
              <a:t>in relation to personal data means any person (other than an employee of the data controller) who processes the data on behalf of the data controller.</a:t>
            </a:r>
          </a:p>
          <a:p>
            <a:pPr>
              <a:lnSpc>
                <a:spcPct val="85000"/>
              </a:lnSpc>
              <a:buFont typeface="Arial" pitchFamily="34" charset="0"/>
              <a:buChar char=" "/>
              <a:defRPr/>
            </a:pPr>
            <a:r>
              <a:rPr lang="en-US" altLang="en-US" sz="1800" b="1" dirty="0">
                <a:solidFill>
                  <a:schemeClr val="bg1"/>
                </a:solidFill>
              </a:rPr>
              <a:t>‘processing’  </a:t>
            </a:r>
            <a:r>
              <a:rPr lang="en-US" altLang="en-US" sz="1800" dirty="0">
                <a:solidFill>
                  <a:schemeClr val="bg1"/>
                </a:solidFill>
              </a:rPr>
              <a:t>in relation to information or data means anything at all that is done with the personal data – obtaining, recording or holding it or carrying out any operation or set of operations on it.</a:t>
            </a:r>
          </a:p>
          <a:p>
            <a:pPr>
              <a:lnSpc>
                <a:spcPct val="85000"/>
              </a:lnSpc>
              <a:buFont typeface="Arial" pitchFamily="34" charset="0"/>
              <a:buChar char=" "/>
              <a:defRPr/>
            </a:pPr>
            <a:r>
              <a:rPr lang="en-US" altLang="en-US" sz="1800" b="1" dirty="0">
                <a:solidFill>
                  <a:schemeClr val="bg1"/>
                </a:solidFill>
              </a:rPr>
              <a:t>‘Information Commissioner’s Office’ (ICO)  </a:t>
            </a:r>
            <a:r>
              <a:rPr lang="en-US" altLang="en-US" sz="1800" dirty="0">
                <a:solidFill>
                  <a:schemeClr val="bg1"/>
                </a:solidFill>
              </a:rPr>
              <a:t>This</a:t>
            </a:r>
            <a:r>
              <a:rPr lang="en-US" altLang="en-US" sz="1800" b="1" dirty="0">
                <a:solidFill>
                  <a:schemeClr val="bg1"/>
                </a:solidFill>
              </a:rPr>
              <a:t> </a:t>
            </a:r>
            <a:r>
              <a:rPr lang="en-US" altLang="en-US" sz="1800" dirty="0">
                <a:solidFill>
                  <a:schemeClr val="bg1"/>
                </a:solidFill>
              </a:rPr>
              <a:t>is an independent public body that upholds information rights, promoting transparency by </a:t>
            </a:r>
            <a:r>
              <a:rPr lang="en-US" altLang="en-US" sz="1800" dirty="0" err="1">
                <a:solidFill>
                  <a:schemeClr val="bg1"/>
                </a:solidFill>
              </a:rPr>
              <a:t>organisations</a:t>
            </a:r>
            <a:r>
              <a:rPr lang="en-US" altLang="en-US" sz="1800" dirty="0">
                <a:solidFill>
                  <a:schemeClr val="bg1"/>
                </a:solidFill>
              </a:rPr>
              <a:t> and data privacy for individuals.</a:t>
            </a:r>
          </a:p>
        </p:txBody>
      </p:sp>
    </p:spTree>
    <p:extLst>
      <p:ext uri="{BB962C8B-B14F-4D97-AF65-F5344CB8AC3E}">
        <p14:creationId xmlns:p14="http://schemas.microsoft.com/office/powerpoint/2010/main" val="284934606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dirty="0"/>
              <a:t>Who is covered by the DPA &amp; the</a:t>
            </a:r>
            <a:br>
              <a:rPr lang="en-US" sz="6000" dirty="0"/>
            </a:br>
            <a:r>
              <a:rPr lang="en-US" sz="6000" dirty="0"/>
              <a:t>UK GDPR?</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288349" y="522514"/>
            <a:ext cx="6540794" cy="5609999"/>
          </a:xfrm>
        </p:spPr>
        <p:txBody>
          <a:bodyPr vert="horz" lIns="91440" tIns="45720" rIns="91440" bIns="45720" rtlCol="0" anchor="ctr">
            <a:normAutofit fontScale="77500" lnSpcReduction="20000"/>
          </a:bodyPr>
          <a:lstStyle/>
          <a:p>
            <a:endParaRPr lang="en-GB" sz="2800" dirty="0">
              <a:solidFill>
                <a:schemeClr val="bg1"/>
              </a:solidFill>
              <a:latin typeface="Calibri" panose="020F0502020204030204" pitchFamily="34" charset="0"/>
              <a:cs typeface="Calibri" panose="020F0502020204030204" pitchFamily="34" charset="0"/>
            </a:endParaRPr>
          </a:p>
          <a:p>
            <a:endParaRPr lang="en-GB" sz="2800" dirty="0">
              <a:solidFill>
                <a:schemeClr val="bg1"/>
              </a:solidFill>
              <a:latin typeface="Calibri" panose="020F0502020204030204" pitchFamily="34" charset="0"/>
              <a:cs typeface="Calibri" panose="020F0502020204030204" pitchFamily="34" charset="0"/>
            </a:endParaRPr>
          </a:p>
          <a:p>
            <a:endParaRPr lang="en-GB" sz="2800" dirty="0">
              <a:solidFill>
                <a:schemeClr val="bg1"/>
              </a:solidFill>
              <a:latin typeface="Calibri" panose="020F0502020204030204" pitchFamily="34" charset="0"/>
              <a:cs typeface="Calibri" panose="020F0502020204030204" pitchFamily="34" charset="0"/>
            </a:endParaRPr>
          </a:p>
          <a:p>
            <a:r>
              <a:rPr lang="en-GB" sz="3600" dirty="0">
                <a:solidFill>
                  <a:schemeClr val="bg1"/>
                </a:solidFill>
                <a:latin typeface="Calibri" panose="020F0502020204030204" pitchFamily="34" charset="0"/>
                <a:cs typeface="Calibri" panose="020F0502020204030204" pitchFamily="34" charset="0"/>
              </a:rPr>
              <a:t>If any UK organisation holds personal information about a living individual, then that individual is covered by the DPA and UK GDPR </a:t>
            </a:r>
          </a:p>
          <a:p>
            <a:r>
              <a:rPr lang="en-GB" sz="3600" dirty="0">
                <a:solidFill>
                  <a:schemeClr val="bg1"/>
                </a:solidFill>
                <a:latin typeface="Calibri" panose="020F0502020204030204" pitchFamily="34" charset="0"/>
                <a:cs typeface="Calibri" panose="020F0502020204030204" pitchFamily="34" charset="0"/>
              </a:rPr>
              <a:t>This applies wherever that person may be in the world</a:t>
            </a:r>
          </a:p>
          <a:p>
            <a:r>
              <a:rPr lang="en-GB" sz="3600" dirty="0">
                <a:solidFill>
                  <a:schemeClr val="bg1"/>
                </a:solidFill>
                <a:latin typeface="Calibri" panose="020F0502020204030204" pitchFamily="34" charset="0"/>
                <a:cs typeface="Calibri" panose="020F0502020204030204" pitchFamily="34" charset="0"/>
              </a:rPr>
              <a:t>It applies to children of all ages</a:t>
            </a:r>
          </a:p>
          <a:p>
            <a:r>
              <a:rPr lang="en-GB" sz="3600" dirty="0">
                <a:solidFill>
                  <a:schemeClr val="bg1"/>
                </a:solidFill>
                <a:latin typeface="Calibri" panose="020F0502020204030204" pitchFamily="34" charset="0"/>
                <a:cs typeface="Calibri" panose="020F0502020204030204" pitchFamily="34" charset="0"/>
              </a:rPr>
              <a:t>It applies to the organisations as well – both data controllers and data processors</a:t>
            </a:r>
          </a:p>
          <a:p>
            <a:pPr algn="ctr">
              <a:lnSpc>
                <a:spcPct val="85000"/>
              </a:lnSpc>
              <a:buFont typeface="Arial" pitchFamily="34" charset="0"/>
              <a:buChar char=" "/>
            </a:pPr>
            <a:endParaRPr lang="en-US" sz="2400" b="1" dirty="0">
              <a:solidFill>
                <a:schemeClr val="bg1"/>
              </a:solidFill>
            </a:endParaRPr>
          </a:p>
          <a:p>
            <a:pPr marL="0" indent="0">
              <a:lnSpc>
                <a:spcPct val="85000"/>
              </a:lnSpc>
              <a:buFont typeface="Arial" pitchFamily="34" charset="0"/>
              <a:buChar char=" "/>
            </a:pPr>
            <a:r>
              <a:rPr lang="en-US" altLang="en-US" b="1" dirty="0">
                <a:solidFill>
                  <a:schemeClr val="tx1">
                    <a:lumMod val="85000"/>
                    <a:lumOff val="15000"/>
                  </a:schemeClr>
                </a:solidFill>
              </a:rPr>
              <a:t>        </a:t>
            </a:r>
          </a:p>
          <a:p>
            <a:pPr>
              <a:lnSpc>
                <a:spcPct val="85000"/>
              </a:lnSpc>
              <a:buFont typeface="Arial" pitchFamily="34" charset="0"/>
              <a:buChar char=" "/>
            </a:pPr>
            <a:endParaRPr lang="en-US" dirty="0">
              <a:solidFill>
                <a:schemeClr val="tx1">
                  <a:lumMod val="85000"/>
                  <a:lumOff val="15000"/>
                </a:schemeClr>
              </a:solidFill>
            </a:endParaRPr>
          </a:p>
        </p:txBody>
      </p:sp>
    </p:spTree>
    <p:extLst>
      <p:ext uri="{BB962C8B-B14F-4D97-AF65-F5344CB8AC3E}">
        <p14:creationId xmlns:p14="http://schemas.microsoft.com/office/powerpoint/2010/main" val="980862851"/>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b="1" dirty="0"/>
              <a:t>Special Category personal data</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288348" y="639764"/>
            <a:ext cx="6526277" cy="5492749"/>
          </a:xfrm>
        </p:spPr>
        <p:txBody>
          <a:bodyPr vert="horz" lIns="91440" tIns="45720" rIns="91440" bIns="45720" rtlCol="0" anchor="ctr">
            <a:normAutofit lnSpcReduction="10000"/>
          </a:bodyPr>
          <a:lstStyle/>
          <a:p>
            <a:pPr marL="1257300" lvl="2" indent="-342900" algn="ctr">
              <a:buFont typeface="Arial" pitchFamily="34" charset="0"/>
              <a:buChar char=" "/>
            </a:pPr>
            <a:r>
              <a:rPr lang="en-US" altLang="en-US" sz="2400" i="0" dirty="0">
                <a:solidFill>
                  <a:schemeClr val="bg1"/>
                </a:solidFill>
              </a:rPr>
              <a:t>Race</a:t>
            </a:r>
          </a:p>
          <a:p>
            <a:pPr marL="1257300" lvl="2" indent="-342900" algn="ctr">
              <a:buFont typeface="Arial" pitchFamily="34" charset="0"/>
              <a:buChar char=" "/>
            </a:pPr>
            <a:r>
              <a:rPr lang="en-US" altLang="en-US" sz="2400" i="0" dirty="0">
                <a:solidFill>
                  <a:schemeClr val="bg1"/>
                </a:solidFill>
              </a:rPr>
              <a:t>Ethnic origin</a:t>
            </a:r>
          </a:p>
          <a:p>
            <a:pPr marL="1257300" lvl="2" indent="-342900" algn="ctr">
              <a:buFont typeface="Arial" pitchFamily="34" charset="0"/>
              <a:buChar char=" "/>
            </a:pPr>
            <a:r>
              <a:rPr lang="en-US" altLang="en-US" sz="2400" i="0" dirty="0">
                <a:solidFill>
                  <a:schemeClr val="bg1"/>
                </a:solidFill>
              </a:rPr>
              <a:t>Politics</a:t>
            </a:r>
          </a:p>
          <a:p>
            <a:pPr marL="1257300" lvl="2" indent="-342900" algn="ctr">
              <a:buFont typeface="Arial" pitchFamily="34" charset="0"/>
              <a:buChar char=" "/>
            </a:pPr>
            <a:r>
              <a:rPr lang="en-US" altLang="en-US" sz="2400" i="0" dirty="0">
                <a:solidFill>
                  <a:schemeClr val="bg1"/>
                </a:solidFill>
              </a:rPr>
              <a:t>Religion</a:t>
            </a:r>
          </a:p>
          <a:p>
            <a:pPr marL="1257300" lvl="2" indent="-342900" algn="ctr">
              <a:buFont typeface="Arial" pitchFamily="34" charset="0"/>
              <a:buChar char=" "/>
            </a:pPr>
            <a:r>
              <a:rPr lang="en-US" altLang="en-US" sz="2400" i="0" dirty="0">
                <a:solidFill>
                  <a:schemeClr val="bg1"/>
                </a:solidFill>
              </a:rPr>
              <a:t>Trade union membership</a:t>
            </a:r>
          </a:p>
          <a:p>
            <a:pPr marL="1257300" lvl="2" indent="-342900" algn="ctr">
              <a:buFont typeface="Arial" pitchFamily="34" charset="0"/>
              <a:buChar char=" "/>
            </a:pPr>
            <a:r>
              <a:rPr lang="en-US" altLang="en-US" sz="2400" i="0" dirty="0">
                <a:solidFill>
                  <a:schemeClr val="bg1"/>
                </a:solidFill>
              </a:rPr>
              <a:t>Genetics</a:t>
            </a:r>
          </a:p>
          <a:p>
            <a:pPr marL="1257300" lvl="2" indent="-342900" algn="ctr">
              <a:buFont typeface="Arial" pitchFamily="34" charset="0"/>
              <a:buChar char=" "/>
            </a:pPr>
            <a:r>
              <a:rPr lang="en-US" altLang="en-US" sz="2400" i="0" dirty="0">
                <a:solidFill>
                  <a:schemeClr val="bg1"/>
                </a:solidFill>
              </a:rPr>
              <a:t>Biometrics (where used for ID purposes)</a:t>
            </a:r>
          </a:p>
          <a:p>
            <a:pPr marL="1257300" lvl="2" indent="-342900" algn="ctr">
              <a:buFont typeface="Arial" pitchFamily="34" charset="0"/>
              <a:buChar char=" "/>
            </a:pPr>
            <a:r>
              <a:rPr lang="en-US" altLang="en-US" sz="2400" i="0" dirty="0">
                <a:solidFill>
                  <a:schemeClr val="bg1"/>
                </a:solidFill>
              </a:rPr>
              <a:t>Health</a:t>
            </a:r>
          </a:p>
          <a:p>
            <a:pPr marL="1257300" lvl="2" indent="-342900" algn="ctr">
              <a:buFont typeface="Arial" pitchFamily="34" charset="0"/>
              <a:buChar char=" "/>
            </a:pPr>
            <a:r>
              <a:rPr lang="en-US" altLang="en-US" sz="2400" i="0" dirty="0">
                <a:solidFill>
                  <a:schemeClr val="bg1"/>
                </a:solidFill>
              </a:rPr>
              <a:t>Sex life; or</a:t>
            </a:r>
          </a:p>
          <a:p>
            <a:pPr marL="1257300" lvl="2" indent="-342900" algn="ctr">
              <a:buFont typeface="Arial" pitchFamily="34" charset="0"/>
              <a:buChar char=" "/>
            </a:pPr>
            <a:r>
              <a:rPr lang="en-US" altLang="en-US" sz="2400" i="0" dirty="0">
                <a:solidFill>
                  <a:schemeClr val="bg1"/>
                </a:solidFill>
              </a:rPr>
              <a:t>Sexual orientation</a:t>
            </a:r>
          </a:p>
          <a:p>
            <a:pPr marL="1257300" lvl="2" indent="-342900" algn="ctr">
              <a:buFont typeface="Arial" pitchFamily="34" charset="0"/>
              <a:buChar char=" "/>
            </a:pPr>
            <a:endParaRPr lang="en-US" altLang="en-US" sz="2000" dirty="0">
              <a:solidFill>
                <a:schemeClr val="bg1"/>
              </a:solidFill>
            </a:endParaRPr>
          </a:p>
          <a:p>
            <a:pPr marL="1257300" lvl="2" indent="-342900" algn="ctr">
              <a:buFont typeface="Arial" pitchFamily="34" charset="0"/>
              <a:buChar char=" "/>
            </a:pPr>
            <a:r>
              <a:rPr lang="en-US" sz="2000" b="1" i="0" dirty="0">
                <a:solidFill>
                  <a:schemeClr val="bg1"/>
                </a:solidFill>
              </a:rPr>
              <a:t>This type of personal data could create more significant risks to a person’s fundamental rights and freedoms. For example, by putting them at risk of unlawful discrimination.</a:t>
            </a:r>
          </a:p>
          <a:p>
            <a:pPr marL="1257300" lvl="2" indent="-342900" algn="ctr">
              <a:buFont typeface="Arial" pitchFamily="34" charset="0"/>
              <a:buChar char=" "/>
            </a:pPr>
            <a:r>
              <a:rPr lang="en-US" sz="1800" i="0" dirty="0">
                <a:solidFill>
                  <a:schemeClr val="bg1"/>
                </a:solidFill>
              </a:rPr>
              <a:t>Please note that information relating to money is not Special Category personal data.</a:t>
            </a:r>
          </a:p>
          <a:p>
            <a:pPr marL="1257300" lvl="2" indent="-342900">
              <a:buFont typeface="Arial" pitchFamily="34" charset="0"/>
              <a:buChar char=" "/>
            </a:pPr>
            <a:endParaRPr lang="en-US" altLang="en-US" dirty="0"/>
          </a:p>
        </p:txBody>
      </p:sp>
    </p:spTree>
    <p:extLst>
      <p:ext uri="{BB962C8B-B14F-4D97-AF65-F5344CB8AC3E}">
        <p14:creationId xmlns:p14="http://schemas.microsoft.com/office/powerpoint/2010/main" val="3611679076"/>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b="1" dirty="0"/>
              <a:t>Where </a:t>
            </a:r>
            <a:br>
              <a:rPr lang="en-US" sz="6000" b="1" dirty="0"/>
            </a:br>
            <a:r>
              <a:rPr lang="en-US" sz="6000" b="1" dirty="0"/>
              <a:t>the School</a:t>
            </a:r>
            <a:br>
              <a:rPr lang="en-US" sz="6000" b="1" dirty="0"/>
            </a:br>
            <a:r>
              <a:rPr lang="en-US" sz="6000" b="1" dirty="0"/>
              <a:t>is the data controller</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288349" y="639764"/>
            <a:ext cx="6142032" cy="5492749"/>
          </a:xfrm>
        </p:spPr>
        <p:txBody>
          <a:bodyPr vert="horz" lIns="91440" tIns="45720" rIns="91440" bIns="45720" rtlCol="0" anchor="ctr">
            <a:normAutofit/>
          </a:bodyPr>
          <a:lstStyle/>
          <a:p>
            <a:pPr marL="342900" indent="-342900">
              <a:lnSpc>
                <a:spcPct val="85000"/>
              </a:lnSpc>
              <a:buFont typeface="Arial" pitchFamily="34" charset="0"/>
              <a:buChar char=" "/>
            </a:pPr>
            <a:r>
              <a:rPr lang="en-US" altLang="en-US" sz="2000" dirty="0">
                <a:solidFill>
                  <a:schemeClr val="bg1"/>
                </a:solidFill>
              </a:rPr>
              <a:t>You must be responsible for &amp; be able to demonstrate compliance with the data protection principles which includes:</a:t>
            </a:r>
          </a:p>
          <a:p>
            <a:pPr marL="342900" indent="-342900">
              <a:lnSpc>
                <a:spcPct val="85000"/>
              </a:lnSpc>
              <a:buFont typeface="Arial" panose="020B0604020202020204" pitchFamily="34" charset="0"/>
              <a:buChar char="•"/>
            </a:pPr>
            <a:r>
              <a:rPr lang="en-US" altLang="en-US" sz="2000" dirty="0">
                <a:solidFill>
                  <a:schemeClr val="bg1"/>
                </a:solidFill>
              </a:rPr>
              <a:t>deciding which lawful bases will be used to </a:t>
            </a:r>
            <a:r>
              <a:rPr lang="en-US" altLang="en-US" sz="2000" dirty="0" err="1">
                <a:solidFill>
                  <a:schemeClr val="bg1"/>
                </a:solidFill>
              </a:rPr>
              <a:t>legitimise</a:t>
            </a:r>
            <a:r>
              <a:rPr lang="en-US" altLang="en-US" sz="2000" dirty="0">
                <a:solidFill>
                  <a:schemeClr val="bg1"/>
                </a:solidFill>
              </a:rPr>
              <a:t> processing</a:t>
            </a:r>
          </a:p>
          <a:p>
            <a:pPr marL="342900" indent="-342900">
              <a:lnSpc>
                <a:spcPct val="85000"/>
              </a:lnSpc>
              <a:buFont typeface="Arial" panose="020B0604020202020204" pitchFamily="34" charset="0"/>
              <a:buChar char="•"/>
            </a:pPr>
            <a:r>
              <a:rPr lang="en-US" altLang="en-US" sz="2000" dirty="0">
                <a:solidFill>
                  <a:schemeClr val="bg1"/>
                </a:solidFill>
              </a:rPr>
              <a:t>producing privacy notices</a:t>
            </a:r>
          </a:p>
          <a:p>
            <a:pPr marL="342900" indent="-342900">
              <a:lnSpc>
                <a:spcPct val="85000"/>
              </a:lnSpc>
              <a:buFont typeface="Arial" panose="020B0604020202020204" pitchFamily="34" charset="0"/>
              <a:buChar char="•"/>
            </a:pPr>
            <a:r>
              <a:rPr lang="en-US" altLang="en-US" sz="2000" dirty="0">
                <a:solidFill>
                  <a:schemeClr val="bg1"/>
                </a:solidFill>
              </a:rPr>
              <a:t>making sure that staff and volunteers are trained in data protection</a:t>
            </a:r>
          </a:p>
          <a:p>
            <a:pPr marL="342900" indent="-342900">
              <a:lnSpc>
                <a:spcPct val="85000"/>
              </a:lnSpc>
              <a:buFont typeface="Arial" panose="020B0604020202020204" pitchFamily="34" charset="0"/>
              <a:buChar char="•"/>
            </a:pPr>
            <a:r>
              <a:rPr lang="en-US" altLang="en-US" sz="2000" dirty="0">
                <a:solidFill>
                  <a:schemeClr val="bg1"/>
                </a:solidFill>
              </a:rPr>
              <a:t>making sure that any personal data that is processed is physically and electronically secure</a:t>
            </a:r>
          </a:p>
          <a:p>
            <a:pPr marL="342900" indent="-342900">
              <a:lnSpc>
                <a:spcPct val="85000"/>
              </a:lnSpc>
              <a:buFont typeface="Arial" panose="020B0604020202020204" pitchFamily="34" charset="0"/>
              <a:buChar char="•"/>
            </a:pPr>
            <a:r>
              <a:rPr lang="en-US" altLang="en-US" sz="2000" dirty="0">
                <a:solidFill>
                  <a:schemeClr val="bg1"/>
                </a:solidFill>
              </a:rPr>
              <a:t>helping people to exercise their data protection rights</a:t>
            </a:r>
          </a:p>
        </p:txBody>
      </p:sp>
    </p:spTree>
    <p:extLst>
      <p:ext uri="{BB962C8B-B14F-4D97-AF65-F5344CB8AC3E}">
        <p14:creationId xmlns:p14="http://schemas.microsoft.com/office/powerpoint/2010/main" val="1202387184"/>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b="1" dirty="0"/>
              <a:t>Where</a:t>
            </a:r>
            <a:br>
              <a:rPr lang="en-US" sz="6000" b="1" dirty="0"/>
            </a:br>
            <a:r>
              <a:rPr lang="en-US" sz="6000" b="1" dirty="0"/>
              <a:t>the School</a:t>
            </a:r>
            <a:br>
              <a:rPr lang="en-US" sz="6000" b="1" dirty="0"/>
            </a:br>
            <a:r>
              <a:rPr lang="en-US" sz="6000" b="1" dirty="0"/>
              <a:t>uses a data processor</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288349" y="639764"/>
            <a:ext cx="6142032" cy="5492749"/>
          </a:xfrm>
        </p:spPr>
        <p:txBody>
          <a:bodyPr vert="horz" lIns="91440" tIns="45720" rIns="91440" bIns="45720" rtlCol="0" anchor="ctr">
            <a:normAutofit/>
          </a:bodyPr>
          <a:lstStyle/>
          <a:p>
            <a:pPr algn="ctr">
              <a:lnSpc>
                <a:spcPct val="85000"/>
              </a:lnSpc>
            </a:pPr>
            <a:r>
              <a:rPr lang="en-US" altLang="en-US" sz="2000" dirty="0">
                <a:solidFill>
                  <a:schemeClr val="bg1"/>
                </a:solidFill>
              </a:rPr>
              <a:t>Remember, this is where the School contracts another organisation to do work on their behalf</a:t>
            </a:r>
          </a:p>
          <a:p>
            <a:pPr marL="342900" indent="-342900">
              <a:lnSpc>
                <a:spcPct val="85000"/>
              </a:lnSpc>
              <a:buFont typeface="Arial" panose="020B0604020202020204" pitchFamily="34" charset="0"/>
              <a:buChar char="•"/>
            </a:pPr>
            <a:endParaRPr lang="en-US" altLang="en-US" sz="2000" dirty="0">
              <a:solidFill>
                <a:schemeClr val="bg1"/>
              </a:solidFill>
            </a:endParaRPr>
          </a:p>
          <a:p>
            <a:pPr marL="342900" indent="-342900">
              <a:lnSpc>
                <a:spcPct val="85000"/>
              </a:lnSpc>
              <a:buFont typeface="Arial" panose="020B0604020202020204" pitchFamily="34" charset="0"/>
              <a:buChar char="•"/>
            </a:pPr>
            <a:r>
              <a:rPr lang="en-US" altLang="en-US" sz="2000" dirty="0">
                <a:solidFill>
                  <a:schemeClr val="bg1"/>
                </a:solidFill>
              </a:rPr>
              <a:t>Make sure that their staff and volunteers are trained in data protection</a:t>
            </a:r>
          </a:p>
          <a:p>
            <a:pPr marL="342900" indent="-342900">
              <a:lnSpc>
                <a:spcPct val="85000"/>
              </a:lnSpc>
              <a:buFont typeface="Arial" panose="020B0604020202020204" pitchFamily="34" charset="0"/>
              <a:buChar char="•"/>
            </a:pPr>
            <a:r>
              <a:rPr lang="en-US" altLang="en-US" sz="2000" dirty="0">
                <a:solidFill>
                  <a:schemeClr val="bg1"/>
                </a:solidFill>
              </a:rPr>
              <a:t>Make sure that any personal data that they process is physically and electronically secure</a:t>
            </a:r>
          </a:p>
          <a:p>
            <a:pPr marL="342900" indent="-342900">
              <a:lnSpc>
                <a:spcPct val="85000"/>
              </a:lnSpc>
              <a:buFont typeface="Arial" panose="020B0604020202020204" pitchFamily="34" charset="0"/>
              <a:buChar char="•"/>
            </a:pPr>
            <a:r>
              <a:rPr lang="en-US" altLang="en-US" sz="2000" b="1" dirty="0">
                <a:solidFill>
                  <a:schemeClr val="bg1"/>
                </a:solidFill>
              </a:rPr>
              <a:t>They must do what the School tells them to do – as specified in a written agreement</a:t>
            </a:r>
          </a:p>
          <a:p>
            <a:pPr marL="342900" indent="-342900">
              <a:lnSpc>
                <a:spcPct val="85000"/>
              </a:lnSpc>
              <a:buFont typeface="Arial" panose="020B0604020202020204" pitchFamily="34" charset="0"/>
              <a:buChar char="•"/>
            </a:pPr>
            <a:r>
              <a:rPr lang="en-US" altLang="en-US" sz="2000" dirty="0">
                <a:solidFill>
                  <a:schemeClr val="bg1"/>
                </a:solidFill>
              </a:rPr>
              <a:t>They should inform the School if a data subject contacts them to exercise one of their rights</a:t>
            </a:r>
          </a:p>
        </p:txBody>
      </p:sp>
    </p:spTree>
    <p:extLst>
      <p:ext uri="{BB962C8B-B14F-4D97-AF65-F5344CB8AC3E}">
        <p14:creationId xmlns:p14="http://schemas.microsoft.com/office/powerpoint/2010/main" val="2385024522"/>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6002F139-264F-4B41-B39A-9E8B2901E164}"/>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b="1" dirty="0"/>
              <a:t>Legislation covering data protection</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5ECC3DCE-4CD8-4370-8B3F-47DEAB635ED9}"/>
              </a:ext>
            </a:extLst>
          </p:cNvPr>
          <p:cNvSpPr>
            <a:spLocks noGrp="1"/>
          </p:cNvSpPr>
          <p:nvPr>
            <p:ph type="body" sz="half" idx="2"/>
          </p:nvPr>
        </p:nvSpPr>
        <p:spPr>
          <a:xfrm>
            <a:off x="5288349" y="639764"/>
            <a:ext cx="6142032" cy="5492749"/>
          </a:xfrm>
        </p:spPr>
        <p:txBody>
          <a:bodyPr vert="horz" lIns="91440" tIns="45720" rIns="91440" bIns="45720" rtlCol="0" anchor="ctr">
            <a:normAutofit/>
          </a:bodyPr>
          <a:lstStyle/>
          <a:p>
            <a:pPr marL="342900" indent="-342900">
              <a:lnSpc>
                <a:spcPct val="85000"/>
              </a:lnSpc>
              <a:spcBef>
                <a:spcPts val="900"/>
              </a:spcBef>
              <a:buClr>
                <a:schemeClr val="accent1"/>
              </a:buClr>
              <a:buFont typeface="Wingdings" panose="05000000000000000000" pitchFamily="2" charset="2"/>
              <a:buChar char="ü"/>
            </a:pPr>
            <a:r>
              <a:rPr lang="en-US" sz="2000" dirty="0">
                <a:solidFill>
                  <a:schemeClr val="bg1"/>
                </a:solidFill>
              </a:rPr>
              <a:t>United Kingdom General Data Protection Regulation (UK GDPR)</a:t>
            </a:r>
          </a:p>
          <a:p>
            <a:pPr marL="342900" indent="-342900">
              <a:lnSpc>
                <a:spcPct val="85000"/>
              </a:lnSpc>
              <a:spcBef>
                <a:spcPts val="900"/>
              </a:spcBef>
              <a:buClr>
                <a:schemeClr val="accent1"/>
              </a:buClr>
              <a:buFont typeface="Wingdings" panose="05000000000000000000" pitchFamily="2" charset="2"/>
              <a:buChar char="ü"/>
            </a:pPr>
            <a:r>
              <a:rPr lang="en-US" sz="2000" dirty="0">
                <a:solidFill>
                  <a:schemeClr val="bg1"/>
                </a:solidFill>
              </a:rPr>
              <a:t>Data Protection Act 2018 (DPA)</a:t>
            </a:r>
          </a:p>
          <a:p>
            <a:pPr marL="342900" indent="-342900">
              <a:lnSpc>
                <a:spcPct val="85000"/>
              </a:lnSpc>
              <a:spcBef>
                <a:spcPts val="900"/>
              </a:spcBef>
              <a:buClr>
                <a:schemeClr val="accent1"/>
              </a:buClr>
              <a:buFont typeface="Wingdings" panose="05000000000000000000" pitchFamily="2" charset="2"/>
              <a:buChar char="ü"/>
            </a:pPr>
            <a:r>
              <a:rPr lang="en-US" sz="2000" dirty="0">
                <a:solidFill>
                  <a:schemeClr val="bg1"/>
                </a:solidFill>
              </a:rPr>
              <a:t>Freedom of Information Act 2000</a:t>
            </a:r>
          </a:p>
          <a:p>
            <a:pPr marL="342900" indent="-342900">
              <a:lnSpc>
                <a:spcPct val="85000"/>
              </a:lnSpc>
              <a:spcBef>
                <a:spcPts val="900"/>
              </a:spcBef>
              <a:buClr>
                <a:schemeClr val="accent1"/>
              </a:buClr>
              <a:buFont typeface="Wingdings" panose="05000000000000000000" pitchFamily="2" charset="2"/>
              <a:buChar char="ü"/>
            </a:pPr>
            <a:r>
              <a:rPr lang="en-US" sz="2000" dirty="0">
                <a:solidFill>
                  <a:schemeClr val="bg1"/>
                </a:solidFill>
              </a:rPr>
              <a:t>Human Rights Act 1998</a:t>
            </a:r>
          </a:p>
          <a:p>
            <a:pPr marL="342900" indent="-342900">
              <a:lnSpc>
                <a:spcPct val="85000"/>
              </a:lnSpc>
              <a:spcBef>
                <a:spcPts val="900"/>
              </a:spcBef>
              <a:buClr>
                <a:schemeClr val="accent1"/>
              </a:buClr>
              <a:buFont typeface="Wingdings" panose="05000000000000000000" pitchFamily="2" charset="2"/>
              <a:buChar char="ü"/>
            </a:pPr>
            <a:r>
              <a:rPr lang="en-US" sz="2000" dirty="0">
                <a:solidFill>
                  <a:schemeClr val="bg1"/>
                </a:solidFill>
              </a:rPr>
              <a:t>The Privacy and Electronic Communications Regulations 2003</a:t>
            </a:r>
          </a:p>
          <a:p>
            <a:pPr marL="342900" indent="-342900">
              <a:lnSpc>
                <a:spcPct val="85000"/>
              </a:lnSpc>
              <a:spcBef>
                <a:spcPts val="900"/>
              </a:spcBef>
              <a:buClr>
                <a:schemeClr val="accent1"/>
              </a:buClr>
              <a:buFont typeface="Wingdings" panose="05000000000000000000" pitchFamily="2" charset="2"/>
              <a:buChar char="ü"/>
            </a:pPr>
            <a:r>
              <a:rPr lang="en-US" sz="2000" dirty="0">
                <a:solidFill>
                  <a:schemeClr val="bg1"/>
                </a:solidFill>
              </a:rPr>
              <a:t>Common Law of Confidentiality</a:t>
            </a:r>
          </a:p>
          <a:p>
            <a:pPr marL="342900" indent="-342900">
              <a:lnSpc>
                <a:spcPct val="85000"/>
              </a:lnSpc>
              <a:spcBef>
                <a:spcPts val="900"/>
              </a:spcBef>
              <a:buClr>
                <a:schemeClr val="accent1"/>
              </a:buClr>
              <a:buFont typeface="Arial" panose="020B0604020202020204" pitchFamily="34" charset="0"/>
              <a:buChar char="•"/>
            </a:pPr>
            <a:endParaRPr lang="en-US" sz="2000" dirty="0">
              <a:solidFill>
                <a:schemeClr val="bg1"/>
              </a:solidFill>
            </a:endParaRPr>
          </a:p>
          <a:p>
            <a:pPr algn="ctr">
              <a:lnSpc>
                <a:spcPct val="85000"/>
              </a:lnSpc>
              <a:spcBef>
                <a:spcPts val="900"/>
              </a:spcBef>
              <a:buClr>
                <a:schemeClr val="accent1"/>
              </a:buClr>
              <a:buFont typeface="Arial" pitchFamily="34" charset="0"/>
              <a:buChar char=" "/>
            </a:pPr>
            <a:r>
              <a:rPr lang="en-US" sz="2000" dirty="0">
                <a:solidFill>
                  <a:schemeClr val="bg1"/>
                </a:solidFill>
              </a:rPr>
              <a:t>In addition the UK GDPR says the controller must be responsible for &amp; be able to demonstrate compliance with the data protection principles</a:t>
            </a:r>
          </a:p>
          <a:p>
            <a:pPr algn="ctr">
              <a:lnSpc>
                <a:spcPct val="85000"/>
              </a:lnSpc>
              <a:buFont typeface="Arial" pitchFamily="34" charset="0"/>
              <a:buChar char=" "/>
            </a:pPr>
            <a:r>
              <a:rPr lang="en-US" sz="2000" dirty="0">
                <a:solidFill>
                  <a:schemeClr val="bg1"/>
                </a:solidFill>
              </a:rPr>
              <a:t>The School has interpreted the principles &amp; produced policies, procedures &amp; documents which demonstrate its understanding</a:t>
            </a:r>
          </a:p>
        </p:txBody>
      </p:sp>
    </p:spTree>
    <p:extLst>
      <p:ext uri="{BB962C8B-B14F-4D97-AF65-F5344CB8AC3E}">
        <p14:creationId xmlns:p14="http://schemas.microsoft.com/office/powerpoint/2010/main" val="707235762"/>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6002F139-264F-4B41-B39A-9E8B2901E164}"/>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dirty="0"/>
              <a:t>How do we define ‘safe’?</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5ECC3DCE-4CD8-4370-8B3F-47DEAB635ED9}"/>
              </a:ext>
            </a:extLst>
          </p:cNvPr>
          <p:cNvSpPr>
            <a:spLocks noGrp="1"/>
          </p:cNvSpPr>
          <p:nvPr>
            <p:ph type="body" sz="half" idx="2"/>
          </p:nvPr>
        </p:nvSpPr>
        <p:spPr>
          <a:xfrm>
            <a:off x="5288349" y="639764"/>
            <a:ext cx="6142032" cy="5492749"/>
          </a:xfrm>
        </p:spPr>
        <p:txBody>
          <a:bodyPr vert="horz" lIns="91440" tIns="45720" rIns="91440" bIns="45720" rtlCol="0" anchor="ctr">
            <a:normAutofit/>
          </a:bodyPr>
          <a:lstStyle/>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Not allowing information about pupils and their families to fall into the hands of people who shouldn’t have it</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Making sure that if we give pupils’ information to other agencies they will keep it as safe the School does</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Secure buildings and offices within them</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Adequately protected IT systems and computers in the office</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Policies and procedures around memory sticks &amp; laptops that are taken out of the office</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Risk assessments for home working &amp; visiting people in their homes</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Policies about clear desks etc.</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Training of staff and volunteers</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Disclosures – does information escape without us </a:t>
            </a:r>
            <a:r>
              <a:rPr lang="en-US" altLang="en-US" sz="1800" dirty="0" err="1">
                <a:solidFill>
                  <a:schemeClr val="bg1"/>
                </a:solidFill>
              </a:rPr>
              <a:t>realising</a:t>
            </a:r>
            <a:r>
              <a:rPr lang="en-US" altLang="en-US" sz="1800" dirty="0">
                <a:solidFill>
                  <a:schemeClr val="bg1"/>
                </a:solidFill>
              </a:rPr>
              <a:t>?</a:t>
            </a:r>
          </a:p>
          <a:p>
            <a:pPr marL="285750" indent="-285750">
              <a:lnSpc>
                <a:spcPct val="85000"/>
              </a:lnSpc>
              <a:spcBef>
                <a:spcPts val="500"/>
              </a:spcBef>
              <a:buFont typeface="Arial" panose="020B0604020202020204" pitchFamily="34" charset="0"/>
              <a:buChar char="•"/>
              <a:defRPr/>
            </a:pPr>
            <a:r>
              <a:rPr lang="en-US" altLang="en-US" sz="1800" dirty="0">
                <a:solidFill>
                  <a:schemeClr val="bg1"/>
                </a:solidFill>
              </a:rPr>
              <a:t>It is the responsibility of all of us, but if there is something you aren’t sure of talk to the Head</a:t>
            </a:r>
          </a:p>
        </p:txBody>
      </p:sp>
    </p:spTree>
    <p:extLst>
      <p:ext uri="{BB962C8B-B14F-4D97-AF65-F5344CB8AC3E}">
        <p14:creationId xmlns:p14="http://schemas.microsoft.com/office/powerpoint/2010/main" val="371254285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9EC89B1-11F1-47F7-86AF-C3977A556D58}"/>
              </a:ext>
            </a:extLst>
          </p:cNvPr>
          <p:cNvSpPr>
            <a:spLocks noGrp="1"/>
          </p:cNvSpPr>
          <p:nvPr>
            <p:ph type="title"/>
          </p:nvPr>
        </p:nvSpPr>
        <p:spPr>
          <a:xfrm>
            <a:off x="7640320" y="-325119"/>
            <a:ext cx="4194803" cy="1574799"/>
          </a:xfrm>
        </p:spPr>
        <p:txBody>
          <a:bodyPr/>
          <a:lstStyle/>
          <a:p>
            <a:pPr algn="ctr"/>
            <a:r>
              <a:rPr lang="en-GB" dirty="0">
                <a:solidFill>
                  <a:schemeClr val="tx1"/>
                </a:solidFill>
                <a:latin typeface="Calibri" panose="020F0502020204030204" pitchFamily="34" charset="0"/>
                <a:cs typeface="Calibri" panose="020F0502020204030204" pitchFamily="34" charset="0"/>
              </a:rPr>
              <a:t>Some of the School’s documents</a:t>
            </a:r>
          </a:p>
        </p:txBody>
      </p:sp>
      <p:sp>
        <p:nvSpPr>
          <p:cNvPr id="4" name="Text Placeholder 3">
            <a:extLst>
              <a:ext uri="{FF2B5EF4-FFF2-40B4-BE49-F238E27FC236}">
                <a16:creationId xmlns:a16="http://schemas.microsoft.com/office/drawing/2014/main" id="{D838B33A-9854-46BF-8E4B-CDC20AF9F5BF}"/>
              </a:ext>
            </a:extLst>
          </p:cNvPr>
          <p:cNvSpPr>
            <a:spLocks noGrp="1"/>
          </p:cNvSpPr>
          <p:nvPr>
            <p:ph type="body" sz="half" idx="2"/>
          </p:nvPr>
        </p:nvSpPr>
        <p:spPr>
          <a:xfrm>
            <a:off x="7640320" y="1483360"/>
            <a:ext cx="4194803" cy="5023318"/>
          </a:xfrm>
        </p:spPr>
        <p:txBody>
          <a:bodyPr>
            <a:normAutofit/>
          </a:bodyPr>
          <a:lstStyle/>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Data Protection Policy</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Retention Schedule</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Privacy Notice for pupils and their families</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Employees’ Privacy Notice</a:t>
            </a:r>
          </a:p>
          <a:p>
            <a:pPr marL="285750" indent="-285750">
              <a:buFont typeface="Arial" panose="020B0604020202020204" pitchFamily="34" charset="0"/>
              <a:buChar char="•"/>
            </a:pPr>
            <a:endParaRPr lang="en-GB" sz="1000" dirty="0">
              <a:latin typeface="Calibri" panose="020F0502020204030204" pitchFamily="34" charset="0"/>
              <a:cs typeface="Calibri" panose="020F0502020204030204" pitchFamily="34" charset="0"/>
            </a:endParaRPr>
          </a:p>
          <a:p>
            <a:r>
              <a:rPr lang="en-GB" sz="2000" b="1" dirty="0">
                <a:latin typeface="Calibri" panose="020F0502020204030204" pitchFamily="34" charset="0"/>
                <a:cs typeface="Calibri" panose="020F0502020204030204" pitchFamily="34" charset="0"/>
              </a:rPr>
              <a:t>In order to be compliant with data protection legislation you must do what it says in these documents.</a:t>
            </a:r>
          </a:p>
          <a:p>
            <a:r>
              <a:rPr lang="en-GB" sz="2000" b="1" dirty="0">
                <a:latin typeface="Calibri" panose="020F0502020204030204" pitchFamily="34" charset="0"/>
                <a:cs typeface="Calibri" panose="020F0502020204030204" pitchFamily="34" charset="0"/>
              </a:rPr>
              <a:t>So it’s really important that you read and understand them.</a:t>
            </a: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p:txBody>
      </p:sp>
      <p:pic>
        <p:nvPicPr>
          <p:cNvPr id="8" name="Picture Placeholder 7" descr="Four books">
            <a:extLst>
              <a:ext uri="{FF2B5EF4-FFF2-40B4-BE49-F238E27FC236}">
                <a16:creationId xmlns:a16="http://schemas.microsoft.com/office/drawing/2014/main" id="{7A4FC279-1308-E0C1-AA23-B7C589CECE67}"/>
              </a:ext>
            </a:extLst>
          </p:cNvPr>
          <p:cNvPicPr>
            <a:picLocks noGrp="1" noChangeAspect="1"/>
          </p:cNvPicPr>
          <p:nvPr>
            <p:ph type="pic" idx="1"/>
          </p:nvPr>
        </p:nvPicPr>
        <p:blipFill>
          <a:blip r:embed="rId2"/>
          <a:srcRect l="9817" r="9817"/>
          <a:stretch>
            <a:fillRect/>
          </a:stretch>
        </p:blipFill>
        <p:spPr>
          <a:xfrm>
            <a:off x="701040" y="634492"/>
            <a:ext cx="6583680" cy="5459240"/>
          </a:xfrm>
          <a:prstGeom prst="rect">
            <a:avLst/>
          </a:prstGeom>
        </p:spPr>
      </p:pic>
    </p:spTree>
    <p:extLst>
      <p:ext uri="{BB962C8B-B14F-4D97-AF65-F5344CB8AC3E}">
        <p14:creationId xmlns:p14="http://schemas.microsoft.com/office/powerpoint/2010/main" val="1712272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3" name="Title 2">
            <a:extLst>
              <a:ext uri="{FF2B5EF4-FFF2-40B4-BE49-F238E27FC236}">
                <a16:creationId xmlns:a16="http://schemas.microsoft.com/office/drawing/2014/main" id="{A9EC89B1-11F1-47F7-86AF-C3977A556D58}"/>
              </a:ext>
            </a:extLst>
          </p:cNvPr>
          <p:cNvSpPr>
            <a:spLocks noGrp="1"/>
          </p:cNvSpPr>
          <p:nvPr>
            <p:ph type="title"/>
          </p:nvPr>
        </p:nvSpPr>
        <p:spPr>
          <a:xfrm>
            <a:off x="4785360" y="93847"/>
            <a:ext cx="7049763" cy="241433"/>
          </a:xfrm>
        </p:spPr>
        <p:txBody>
          <a:bodyPr>
            <a:normAutofit fontScale="90000"/>
          </a:bodyPr>
          <a:lstStyle/>
          <a:p>
            <a:pPr algn="ctr"/>
            <a:endParaRPr lang="en-GB" dirty="0"/>
          </a:p>
        </p:txBody>
      </p:sp>
      <p:pic>
        <p:nvPicPr>
          <p:cNvPr id="5" name="Picture Placeholder 4" descr="A picture containing person, clothing, wall, sky&#10;&#10;Description automatically generated">
            <a:extLst>
              <a:ext uri="{FF2B5EF4-FFF2-40B4-BE49-F238E27FC236}">
                <a16:creationId xmlns:a16="http://schemas.microsoft.com/office/drawing/2014/main" id="{41DD4EF8-E39B-49BD-93EC-5FB3DA6BE7FA}"/>
              </a:ext>
            </a:extLst>
          </p:cNvPr>
          <p:cNvPicPr>
            <a:picLocks noGrp="1" noChangeAspect="1"/>
          </p:cNvPicPr>
          <p:nvPr>
            <p:ph type="pic" idx="1"/>
          </p:nvPr>
        </p:nvPicPr>
        <p:blipFill>
          <a:blip r:embed="rId2"/>
          <a:srcRect l="9770" r="9770"/>
          <a:stretch>
            <a:fillRect/>
          </a:stretch>
        </p:blipFill>
        <p:spPr>
          <a:xfrm>
            <a:off x="356876" y="344491"/>
            <a:ext cx="4875524" cy="4042823"/>
          </a:xfrm>
          <a:prstGeom prst="rect">
            <a:avLst/>
          </a:prstGeom>
          <a:effectLst>
            <a:softEdge rad="31750"/>
          </a:effectLst>
        </p:spPr>
      </p:pic>
      <p:sp>
        <p:nvSpPr>
          <p:cNvPr id="6" name="TextBox 5">
            <a:extLst>
              <a:ext uri="{FF2B5EF4-FFF2-40B4-BE49-F238E27FC236}">
                <a16:creationId xmlns:a16="http://schemas.microsoft.com/office/drawing/2014/main" id="{0C333B33-EACE-48F5-AA6B-3AF01B757619}"/>
              </a:ext>
            </a:extLst>
          </p:cNvPr>
          <p:cNvSpPr txBox="1"/>
          <p:nvPr/>
        </p:nvSpPr>
        <p:spPr>
          <a:xfrm>
            <a:off x="356876" y="3940128"/>
            <a:ext cx="3575044" cy="338554"/>
          </a:xfrm>
          <a:prstGeom prst="rect">
            <a:avLst/>
          </a:prstGeom>
          <a:noFill/>
        </p:spPr>
        <p:txBody>
          <a:bodyPr wrap="square" rtlCol="0">
            <a:spAutoFit/>
          </a:bodyPr>
          <a:lstStyle/>
          <a:p>
            <a:endParaRPr lang="en-GB" altLang="en-US" sz="800" dirty="0"/>
          </a:p>
          <a:p>
            <a:r>
              <a:rPr lang="en-GB" altLang="en-US" sz="800" dirty="0"/>
              <a:t>Image by Robin Higgins from </a:t>
            </a:r>
            <a:r>
              <a:rPr lang="en-GB" altLang="en-US" sz="800" dirty="0" err="1"/>
              <a:t>Pixabay</a:t>
            </a:r>
            <a:endParaRPr lang="en-GB" altLang="en-US" sz="800" dirty="0"/>
          </a:p>
        </p:txBody>
      </p:sp>
      <p:sp>
        <p:nvSpPr>
          <p:cNvPr id="2" name="TextBox 1">
            <a:extLst>
              <a:ext uri="{FF2B5EF4-FFF2-40B4-BE49-F238E27FC236}">
                <a16:creationId xmlns:a16="http://schemas.microsoft.com/office/drawing/2014/main" id="{E67134B8-0406-4C76-9E7E-3D913F4BDDD2}"/>
              </a:ext>
            </a:extLst>
          </p:cNvPr>
          <p:cNvSpPr txBox="1"/>
          <p:nvPr/>
        </p:nvSpPr>
        <p:spPr>
          <a:xfrm>
            <a:off x="228600" y="4470400"/>
            <a:ext cx="5003800" cy="1569660"/>
          </a:xfrm>
          <a:prstGeom prst="rect">
            <a:avLst/>
          </a:prstGeom>
          <a:noFill/>
        </p:spPr>
        <p:txBody>
          <a:bodyPr wrap="square" rtlCol="0">
            <a:spAutoFit/>
          </a:bodyPr>
          <a:lstStyle/>
          <a:p>
            <a:r>
              <a:rPr lang="en-GB" sz="3200" dirty="0">
                <a:latin typeface="Calibri" panose="020F0502020204030204" pitchFamily="34" charset="0"/>
                <a:cs typeface="Calibri" panose="020F0502020204030204" pitchFamily="34" charset="0"/>
              </a:rPr>
              <a:t>The new data protection principles (the rules) say that personal data must be:</a:t>
            </a:r>
          </a:p>
        </p:txBody>
      </p:sp>
      <p:graphicFrame>
        <p:nvGraphicFramePr>
          <p:cNvPr id="8" name="Text Placeholder 3">
            <a:extLst>
              <a:ext uri="{FF2B5EF4-FFF2-40B4-BE49-F238E27FC236}">
                <a16:creationId xmlns:a16="http://schemas.microsoft.com/office/drawing/2014/main" id="{E90A0733-BE5B-45DC-8127-3A114BCD6E4C}"/>
              </a:ext>
            </a:extLst>
          </p:cNvPr>
          <p:cNvGraphicFramePr/>
          <p:nvPr>
            <p:extLst>
              <p:ext uri="{D42A27DB-BD31-4B8C-83A1-F6EECF244321}">
                <p14:modId xmlns:p14="http://schemas.microsoft.com/office/powerpoint/2010/main" val="3066994479"/>
              </p:ext>
            </p:extLst>
          </p:nvPr>
        </p:nvGraphicFramePr>
        <p:xfrm>
          <a:off x="5435600" y="238125"/>
          <a:ext cx="6399522" cy="6264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0338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 name="Picture Placeholder 4" descr="Women holding hands">
            <a:extLst>
              <a:ext uri="{FF2B5EF4-FFF2-40B4-BE49-F238E27FC236}">
                <a16:creationId xmlns:a16="http://schemas.microsoft.com/office/drawing/2014/main" id="{C678E868-0205-BEC4-FB2C-6DE2E52C733E}"/>
              </a:ext>
            </a:extLst>
          </p:cNvPr>
          <p:cNvPicPr>
            <a:picLocks noGrp="1" noChangeAspect="1"/>
          </p:cNvPicPr>
          <p:nvPr>
            <p:ph type="pic" sz="quarter" idx="13"/>
          </p:nvPr>
        </p:nvPicPr>
        <p:blipFill rotWithShape="1">
          <a:blip r:embed="rId3">
            <a:duotone>
              <a:schemeClr val="accent1">
                <a:shade val="45000"/>
                <a:satMod val="135000"/>
              </a:schemeClr>
              <a:prstClr val="white"/>
            </a:duotone>
            <a:alphaModFix amt="45000"/>
          </a:blip>
          <a:srcRect b="5858"/>
          <a:stretch/>
        </p:blipFill>
        <p:spPr>
          <a:xfrm>
            <a:off x="20" y="10"/>
            <a:ext cx="12191980" cy="6857990"/>
          </a:xfrm>
          <a:prstGeom prst="rect">
            <a:avLst/>
          </a:prstGeom>
        </p:spPr>
      </p:pic>
      <p:sp>
        <p:nvSpPr>
          <p:cNvPr id="3" name="Title 2">
            <a:extLst>
              <a:ext uri="{FF2B5EF4-FFF2-40B4-BE49-F238E27FC236}">
                <a16:creationId xmlns:a16="http://schemas.microsoft.com/office/drawing/2014/main" id="{6002F139-264F-4B41-B39A-9E8B2901E164}"/>
              </a:ext>
            </a:extLst>
          </p:cNvPr>
          <p:cNvSpPr>
            <a:spLocks noGrp="1"/>
          </p:cNvSpPr>
          <p:nvPr>
            <p:ph type="title"/>
          </p:nvPr>
        </p:nvSpPr>
        <p:spPr>
          <a:xfrm>
            <a:off x="657224" y="499533"/>
            <a:ext cx="10772775" cy="1658198"/>
          </a:xfrm>
        </p:spPr>
        <p:txBody>
          <a:bodyPr vert="horz" lIns="91440" tIns="45720" rIns="91440" bIns="45720" rtlCol="0" anchor="ctr">
            <a:normAutofit/>
          </a:bodyPr>
          <a:lstStyle/>
          <a:p>
            <a:r>
              <a:rPr lang="en-US">
                <a:solidFill>
                  <a:schemeClr val="tx1"/>
                </a:solidFill>
              </a:rPr>
              <a:t>How it affects us all</a:t>
            </a:r>
          </a:p>
        </p:txBody>
      </p:sp>
      <p:graphicFrame>
        <p:nvGraphicFramePr>
          <p:cNvPr id="13" name="Content Placeholder 14" descr="SmartArt object">
            <a:extLst>
              <a:ext uri="{FF2B5EF4-FFF2-40B4-BE49-F238E27FC236}">
                <a16:creationId xmlns:a16="http://schemas.microsoft.com/office/drawing/2014/main" id="{DDF6050D-62DF-4914-93B9-C337839FF3BD}"/>
              </a:ext>
            </a:extLst>
          </p:cNvPr>
          <p:cNvGraphicFramePr>
            <a:graphicFrameLocks noGrp="1"/>
          </p:cNvGraphicFramePr>
          <p:nvPr>
            <p:ph sz="half" idx="2"/>
            <p:extLst>
              <p:ext uri="{D42A27DB-BD31-4B8C-83A1-F6EECF244321}">
                <p14:modId xmlns:p14="http://schemas.microsoft.com/office/powerpoint/2010/main" val="3048604400"/>
              </p:ext>
            </p:extLst>
          </p:nvPr>
        </p:nvGraphicFramePr>
        <p:xfrm>
          <a:off x="676656" y="2011680"/>
          <a:ext cx="10753725" cy="37661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12618888"/>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7F5067F-B05A-4CB4-8FEF-12162F4FD7F8}"/>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b="1" dirty="0"/>
              <a:t>Who is entitled to see personal data?</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9AD4A91-7AB8-40C3-9C11-950FF5FC7DFC}"/>
              </a:ext>
            </a:extLst>
          </p:cNvPr>
          <p:cNvSpPr>
            <a:spLocks noGrp="1"/>
          </p:cNvSpPr>
          <p:nvPr>
            <p:ph type="body" sz="half" idx="2"/>
          </p:nvPr>
        </p:nvSpPr>
        <p:spPr>
          <a:xfrm>
            <a:off x="5288349" y="639764"/>
            <a:ext cx="6142032" cy="5492749"/>
          </a:xfrm>
        </p:spPr>
        <p:txBody>
          <a:bodyPr vert="horz" lIns="91440" tIns="45720" rIns="91440" bIns="45720" rtlCol="0" anchor="ctr">
            <a:normAutofit/>
          </a:bodyPr>
          <a:lstStyle/>
          <a:p>
            <a:pPr marL="285750" indent="-285750">
              <a:lnSpc>
                <a:spcPct val="85000"/>
              </a:lnSpc>
              <a:spcBef>
                <a:spcPts val="900"/>
              </a:spcBef>
              <a:buClr>
                <a:schemeClr val="accent1"/>
              </a:buClr>
              <a:buFont typeface="Arial" panose="020B0604020202020204" pitchFamily="34" charset="0"/>
              <a:buChar char="•"/>
            </a:pPr>
            <a:r>
              <a:rPr lang="en-US" sz="1800" dirty="0">
                <a:solidFill>
                  <a:schemeClr val="bg1"/>
                </a:solidFill>
              </a:rPr>
              <a:t>Every data subject is entitled to see what information an organisation holds about them. They are NOT entitled to see anyone else’s information unless they are working with it.</a:t>
            </a:r>
          </a:p>
          <a:p>
            <a:pPr marL="285750" indent="-285750">
              <a:lnSpc>
                <a:spcPct val="85000"/>
              </a:lnSpc>
              <a:spcBef>
                <a:spcPts val="900"/>
              </a:spcBef>
              <a:buClr>
                <a:schemeClr val="accent1"/>
              </a:buClr>
              <a:buFont typeface="Arial" panose="020B0604020202020204" pitchFamily="34" charset="0"/>
              <a:buChar char="•"/>
            </a:pPr>
            <a:r>
              <a:rPr lang="en-US" sz="1800" dirty="0">
                <a:solidFill>
                  <a:schemeClr val="bg1"/>
                </a:solidFill>
              </a:rPr>
              <a:t>Anyone who wants to see their information can ask by putting their request in writing or verbally. This is called a subject access request (SAR) and the School has one calendar month to respond.</a:t>
            </a:r>
          </a:p>
          <a:p>
            <a:pPr marL="285750" indent="-285750">
              <a:lnSpc>
                <a:spcPct val="85000"/>
              </a:lnSpc>
              <a:spcBef>
                <a:spcPts val="900"/>
              </a:spcBef>
              <a:buClr>
                <a:schemeClr val="accent1"/>
              </a:buClr>
              <a:buFont typeface="Arial" panose="020B0604020202020204" pitchFamily="34" charset="0"/>
              <a:buChar char="•"/>
            </a:pPr>
            <a:r>
              <a:rPr lang="en-US" sz="1800" dirty="0">
                <a:solidFill>
                  <a:schemeClr val="bg1"/>
                </a:solidFill>
              </a:rPr>
              <a:t>In case of emergency – a life threatening situation – it is acceptable to disclose information that is needed (no more) but always record this.</a:t>
            </a:r>
          </a:p>
          <a:p>
            <a:pPr marL="285750" indent="-285750">
              <a:lnSpc>
                <a:spcPct val="85000"/>
              </a:lnSpc>
              <a:spcBef>
                <a:spcPts val="900"/>
              </a:spcBef>
              <a:buClr>
                <a:schemeClr val="accent1"/>
              </a:buClr>
              <a:buFont typeface="Arial" panose="020B0604020202020204" pitchFamily="34" charset="0"/>
              <a:buChar char="•"/>
            </a:pPr>
            <a:r>
              <a:rPr lang="en-US" sz="1800" dirty="0">
                <a:solidFill>
                  <a:schemeClr val="bg1"/>
                </a:solidFill>
              </a:rPr>
              <a:t>Where you work regularly with other </a:t>
            </a:r>
            <a:r>
              <a:rPr lang="en-US" sz="1800" dirty="0" err="1">
                <a:solidFill>
                  <a:schemeClr val="bg1"/>
                </a:solidFill>
              </a:rPr>
              <a:t>organisations</a:t>
            </a:r>
            <a:r>
              <a:rPr lang="en-US" sz="1800" dirty="0">
                <a:solidFill>
                  <a:schemeClr val="bg1"/>
                </a:solidFill>
              </a:rPr>
              <a:t> there will be data sharing agreements or data processing agreements in place.</a:t>
            </a:r>
          </a:p>
          <a:p>
            <a:pPr marL="285750" indent="-285750">
              <a:lnSpc>
                <a:spcPct val="85000"/>
              </a:lnSpc>
              <a:spcBef>
                <a:spcPts val="900"/>
              </a:spcBef>
              <a:buClr>
                <a:schemeClr val="accent1"/>
              </a:buClr>
              <a:buFont typeface="Arial" panose="020B0604020202020204" pitchFamily="34" charset="0"/>
              <a:buChar char="•"/>
            </a:pPr>
            <a:r>
              <a:rPr lang="en-US" sz="1800" dirty="0">
                <a:solidFill>
                  <a:schemeClr val="bg1"/>
                </a:solidFill>
              </a:rPr>
              <a:t>It is up to the School to decide who needs to process personal data and have procedures and appropriate safeguards in place.</a:t>
            </a:r>
          </a:p>
          <a:p>
            <a:pPr marL="285750" indent="-285750">
              <a:lnSpc>
                <a:spcPct val="85000"/>
              </a:lnSpc>
              <a:spcBef>
                <a:spcPts val="900"/>
              </a:spcBef>
              <a:buClr>
                <a:schemeClr val="accent1"/>
              </a:buClr>
              <a:buFont typeface="Arial" panose="020B0604020202020204" pitchFamily="34" charset="0"/>
              <a:buChar char="•"/>
            </a:pPr>
            <a:r>
              <a:rPr lang="en-US" sz="1800" dirty="0">
                <a:solidFill>
                  <a:schemeClr val="bg1"/>
                </a:solidFill>
              </a:rPr>
              <a:t>There are special rules for democratically elected individuals.</a:t>
            </a:r>
          </a:p>
        </p:txBody>
      </p:sp>
    </p:spTree>
    <p:extLst>
      <p:ext uri="{BB962C8B-B14F-4D97-AF65-F5344CB8AC3E}">
        <p14:creationId xmlns:p14="http://schemas.microsoft.com/office/powerpoint/2010/main" val="2593525268"/>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6002F139-264F-4B41-B39A-9E8B2901E164}"/>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dirty="0"/>
              <a:t>You may be asked for information</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5ECC3DCE-4CD8-4370-8B3F-47DEAB635ED9}"/>
              </a:ext>
            </a:extLst>
          </p:cNvPr>
          <p:cNvSpPr>
            <a:spLocks noGrp="1"/>
          </p:cNvSpPr>
          <p:nvPr>
            <p:ph type="body" sz="half" idx="2"/>
          </p:nvPr>
        </p:nvSpPr>
        <p:spPr>
          <a:xfrm>
            <a:off x="5288349" y="639764"/>
            <a:ext cx="6142032" cy="5492749"/>
          </a:xfrm>
        </p:spPr>
        <p:txBody>
          <a:bodyPr vert="horz" lIns="91440" tIns="45720" rIns="91440" bIns="45720" rtlCol="0" anchor="ctr">
            <a:normAutofit/>
          </a:bodyPr>
          <a:lstStyle/>
          <a:p>
            <a:pPr>
              <a:lnSpc>
                <a:spcPct val="85000"/>
              </a:lnSpc>
              <a:buFont typeface="Arial" pitchFamily="34" charset="0"/>
              <a:buChar char=" "/>
              <a:defRPr/>
            </a:pPr>
            <a:r>
              <a:rPr lang="en-US" sz="2000" dirty="0">
                <a:solidFill>
                  <a:schemeClr val="bg1"/>
                </a:solidFill>
              </a:rPr>
              <a:t>Anyone could ask you for personal data</a:t>
            </a:r>
          </a:p>
          <a:p>
            <a:pPr>
              <a:lnSpc>
                <a:spcPct val="85000"/>
              </a:lnSpc>
              <a:buFont typeface="Arial" pitchFamily="34" charset="0"/>
              <a:buChar char=" "/>
              <a:defRPr/>
            </a:pPr>
            <a:r>
              <a:rPr lang="en-US" sz="2000" b="1" dirty="0">
                <a:solidFill>
                  <a:schemeClr val="bg1"/>
                </a:solidFill>
              </a:rPr>
              <a:t>This could include:</a:t>
            </a:r>
          </a:p>
          <a:p>
            <a:pPr>
              <a:lnSpc>
                <a:spcPct val="85000"/>
              </a:lnSpc>
              <a:buFont typeface="Arial" pitchFamily="34" charset="0"/>
              <a:buChar char=" "/>
              <a:defRPr/>
            </a:pPr>
            <a:endParaRPr lang="en-US" sz="2000" b="1" dirty="0">
              <a:solidFill>
                <a:schemeClr val="bg1"/>
              </a:solidFill>
            </a:endParaRPr>
          </a:p>
          <a:p>
            <a:pPr marL="857250" lvl="1" indent="-342900">
              <a:buFont typeface="Wingdings" panose="05000000000000000000" pitchFamily="2" charset="2"/>
              <a:buChar char="Ø"/>
              <a:defRPr/>
            </a:pPr>
            <a:r>
              <a:rPr lang="en-US" sz="2000" dirty="0">
                <a:solidFill>
                  <a:schemeClr val="bg1"/>
                </a:solidFill>
              </a:rPr>
              <a:t>The police asking for CCTV footage or other information</a:t>
            </a:r>
          </a:p>
          <a:p>
            <a:pPr marL="857250" lvl="1" indent="-342900">
              <a:buFont typeface="Wingdings" panose="05000000000000000000" pitchFamily="2" charset="2"/>
              <a:buChar char="Ø"/>
              <a:defRPr/>
            </a:pPr>
            <a:r>
              <a:rPr lang="en-US" sz="2000" dirty="0">
                <a:solidFill>
                  <a:schemeClr val="bg1"/>
                </a:solidFill>
              </a:rPr>
              <a:t>A solicitor’s letter</a:t>
            </a:r>
          </a:p>
          <a:p>
            <a:pPr marL="300038" lvl="1">
              <a:buFont typeface="Arial" pitchFamily="34" charset="0"/>
              <a:buChar char=" "/>
              <a:defRPr/>
            </a:pPr>
            <a:endParaRPr lang="en-US" sz="2000" dirty="0">
              <a:solidFill>
                <a:schemeClr val="bg1"/>
              </a:solidFill>
            </a:endParaRPr>
          </a:p>
          <a:p>
            <a:pPr>
              <a:lnSpc>
                <a:spcPct val="85000"/>
              </a:lnSpc>
              <a:buFont typeface="Arial" pitchFamily="34" charset="0"/>
              <a:buChar char=" "/>
              <a:defRPr/>
            </a:pPr>
            <a:r>
              <a:rPr lang="en-US" sz="2000" b="1" dirty="0">
                <a:solidFill>
                  <a:schemeClr val="bg1"/>
                </a:solidFill>
              </a:rPr>
              <a:t>Remember, if someone who isn’t the data subject asks for information it doesn’t automatically mean that they are entitled to be given the personal data</a:t>
            </a:r>
          </a:p>
        </p:txBody>
      </p:sp>
    </p:spTree>
    <p:extLst>
      <p:ext uri="{BB962C8B-B14F-4D97-AF65-F5344CB8AC3E}">
        <p14:creationId xmlns:p14="http://schemas.microsoft.com/office/powerpoint/2010/main" val="426487012"/>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6002F139-264F-4B41-B39A-9E8B2901E164}"/>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dirty="0"/>
              <a:t>What rights do people have?</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5ECC3DCE-4CD8-4370-8B3F-47DEAB635ED9}"/>
              </a:ext>
            </a:extLst>
          </p:cNvPr>
          <p:cNvSpPr>
            <a:spLocks noGrp="1"/>
          </p:cNvSpPr>
          <p:nvPr>
            <p:ph type="body" sz="half" idx="2"/>
          </p:nvPr>
        </p:nvSpPr>
        <p:spPr>
          <a:xfrm>
            <a:off x="5288349" y="639764"/>
            <a:ext cx="6142032" cy="5492749"/>
          </a:xfrm>
        </p:spPr>
        <p:txBody>
          <a:bodyPr vert="horz" lIns="91440" tIns="45720" rIns="91440" bIns="45720" rtlCol="0" anchor="ctr">
            <a:normAutofit/>
          </a:bodyPr>
          <a:lstStyle/>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The right to be informed</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The right to restrict processing</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The right to prevent their personal data being processed for direct marketing</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An individual can give you written notice requiring you not to take any automated decisions using their personal data or to stop profiling</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Where personal data is inaccurate the individual concerned can ask you to correct it and if you don’t can apply to the court to make a decision</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If an individual suffers damage because of what you do with their personal data, they are entitled to compensation from you.</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The right to erasure (also known as the right to be forgotten).</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Data portability – if a data subject asks you to transfer all the information about them (that they have given you) to someone else, you must do this</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The right to object to processing </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r>
              <a:rPr kumimoji="0" lang="en-US" sz="1600" b="0" i="0" u="none" strike="noStrike" cap="none" spc="0" normalizeH="0" baseline="0" noProof="0" dirty="0">
                <a:ln>
                  <a:noFill/>
                </a:ln>
                <a:solidFill>
                  <a:schemeClr val="bg1"/>
                </a:solidFill>
                <a:effectLst/>
                <a:uLnTx/>
                <a:uFillTx/>
              </a:rPr>
              <a:t>The right to withdraw consent</a:t>
            </a:r>
          </a:p>
        </p:txBody>
      </p:sp>
    </p:spTree>
    <p:extLst>
      <p:ext uri="{BB962C8B-B14F-4D97-AF65-F5344CB8AC3E}">
        <p14:creationId xmlns:p14="http://schemas.microsoft.com/office/powerpoint/2010/main" val="2076670267"/>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6002F139-264F-4B41-B39A-9E8B2901E164}"/>
              </a:ext>
            </a:extLst>
          </p:cNvPr>
          <p:cNvSpPr>
            <a:spLocks noGrp="1"/>
          </p:cNvSpPr>
          <p:nvPr>
            <p:ph type="title"/>
          </p:nvPr>
        </p:nvSpPr>
        <p:spPr>
          <a:xfrm>
            <a:off x="706299" y="639763"/>
            <a:ext cx="3947998" cy="5492750"/>
          </a:xfrm>
        </p:spPr>
        <p:txBody>
          <a:bodyPr vert="horz" lIns="91440" tIns="45720" rIns="91440" bIns="45720" rtlCol="0" anchor="ctr">
            <a:normAutofit/>
          </a:bodyPr>
          <a:lstStyle/>
          <a:p>
            <a:r>
              <a:rPr lang="en-US" sz="6000" dirty="0"/>
              <a:t>What can’t we do?</a:t>
            </a:r>
          </a:p>
        </p:txBody>
      </p:sp>
      <p:cxnSp>
        <p:nvCxnSpPr>
          <p:cNvPr id="12" name="Straight Connector 11">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5ECC3DCE-4CD8-4370-8B3F-47DEAB635ED9}"/>
              </a:ext>
            </a:extLst>
          </p:cNvPr>
          <p:cNvSpPr>
            <a:spLocks noGrp="1"/>
          </p:cNvSpPr>
          <p:nvPr>
            <p:ph type="body" sz="half" idx="2"/>
          </p:nvPr>
        </p:nvSpPr>
        <p:spPr>
          <a:xfrm>
            <a:off x="5288349" y="639764"/>
            <a:ext cx="6142032" cy="5492749"/>
          </a:xfrm>
        </p:spPr>
        <p:txBody>
          <a:bodyPr vert="horz" lIns="91440" tIns="45720" rIns="91440" bIns="45720" rtlCol="0" anchor="ctr">
            <a:normAutofit lnSpcReduction="10000"/>
          </a:bodyPr>
          <a:lstStyle/>
          <a:p>
            <a:r>
              <a:rPr lang="en-GB" sz="2200" dirty="0">
                <a:solidFill>
                  <a:schemeClr val="bg1"/>
                </a:solidFill>
                <a:latin typeface="Calibri" panose="020F0502020204030204" pitchFamily="34" charset="0"/>
                <a:cs typeface="Calibri" panose="020F0502020204030204" pitchFamily="34" charset="0"/>
              </a:rPr>
              <a:t>Look at personal data because someone outside the organisation asks you to do it. </a:t>
            </a:r>
            <a:r>
              <a:rPr lang="en-GB" sz="2200" b="1" dirty="0">
                <a:solidFill>
                  <a:schemeClr val="bg1"/>
                </a:solidFill>
                <a:latin typeface="Calibri" panose="020F0502020204030204" pitchFamily="34" charset="0"/>
                <a:cs typeface="Calibri" panose="020F0502020204030204" pitchFamily="34" charset="0"/>
              </a:rPr>
              <a:t>THIS IS ILLEGAL</a:t>
            </a:r>
            <a:r>
              <a:rPr lang="en-GB" sz="2200" dirty="0">
                <a:solidFill>
                  <a:schemeClr val="bg1"/>
                </a:solidFill>
                <a:latin typeface="Calibri" panose="020F0502020204030204" pitchFamily="34" charset="0"/>
                <a:cs typeface="Calibri" panose="020F0502020204030204" pitchFamily="34" charset="0"/>
              </a:rPr>
              <a:t>. It is called procurement and you as an individual can be fined.</a:t>
            </a:r>
          </a:p>
          <a:p>
            <a:r>
              <a:rPr lang="en-GB" sz="2200" dirty="0">
                <a:solidFill>
                  <a:schemeClr val="bg1"/>
                </a:solidFill>
                <a:latin typeface="Calibri" panose="020F0502020204030204" pitchFamily="34" charset="0"/>
                <a:cs typeface="Calibri" panose="020F0502020204030204" pitchFamily="34" charset="0"/>
              </a:rPr>
              <a:t>Look at people’s personal data when you don’t need to. </a:t>
            </a:r>
          </a:p>
          <a:p>
            <a:r>
              <a:rPr lang="en-GB" sz="2200" dirty="0">
                <a:solidFill>
                  <a:schemeClr val="bg1"/>
                </a:solidFill>
                <a:latin typeface="Calibri" panose="020F0502020204030204" pitchFamily="34" charset="0"/>
                <a:cs typeface="Calibri" panose="020F0502020204030204" pitchFamily="34" charset="0"/>
              </a:rPr>
              <a:t>Get rid of personal data after someone has made a request to see it. This might be because there is a comment on the system that you don’t want them to see. </a:t>
            </a:r>
          </a:p>
          <a:p>
            <a:r>
              <a:rPr lang="en-GB" altLang="en-US" sz="2200" dirty="0">
                <a:solidFill>
                  <a:schemeClr val="bg1"/>
                </a:solidFill>
                <a:latin typeface="Calibri" panose="020F0502020204030204" pitchFamily="34" charset="0"/>
                <a:cs typeface="Calibri" panose="020F0502020204030204" pitchFamily="34" charset="0"/>
              </a:rPr>
              <a:t>Talk to anyone outside the School about your pupils or their families without authorisation.</a:t>
            </a:r>
          </a:p>
          <a:p>
            <a:r>
              <a:rPr lang="en-GB" altLang="en-US" sz="2200" dirty="0">
                <a:solidFill>
                  <a:schemeClr val="bg1"/>
                </a:solidFill>
                <a:latin typeface="Calibri" panose="020F0502020204030204" pitchFamily="34" charset="0"/>
                <a:cs typeface="Calibri" panose="020F0502020204030204" pitchFamily="34" charset="0"/>
              </a:rPr>
              <a:t>Give anyone outside the School personal data that you hold without authorisation.</a:t>
            </a:r>
          </a:p>
          <a:p>
            <a:pPr marL="0" indent="0">
              <a:buNone/>
            </a:pPr>
            <a:r>
              <a:rPr lang="en-GB" sz="2200" b="1" dirty="0">
                <a:solidFill>
                  <a:schemeClr val="bg1"/>
                </a:solidFill>
                <a:latin typeface="Calibri" panose="020F0502020204030204" pitchFamily="34" charset="0"/>
                <a:cs typeface="Calibri" panose="020F0502020204030204" pitchFamily="34" charset="0"/>
              </a:rPr>
              <a:t>People get fined regularly for doing all of these things.</a:t>
            </a:r>
          </a:p>
          <a:p>
            <a:pPr marL="285750" marR="0" lvl="0" indent="-285750" fontAlgn="auto">
              <a:lnSpc>
                <a:spcPct val="85000"/>
              </a:lnSpc>
              <a:spcBef>
                <a:spcPts val="1300"/>
              </a:spcBef>
              <a:spcAft>
                <a:spcPts val="0"/>
              </a:spcAft>
              <a:buClrTx/>
              <a:buSzTx/>
              <a:buFont typeface="Wingdings" panose="05000000000000000000" pitchFamily="2" charset="2"/>
              <a:buChar char="Ø"/>
              <a:tabLst/>
              <a:defRPr/>
            </a:pPr>
            <a:endParaRPr kumimoji="0" lang="en-US" sz="1600" b="0" i="0" u="none" strike="noStrike" cap="none" spc="0" normalizeH="0" baseline="0" noProof="0" dirty="0">
              <a:ln>
                <a:noFill/>
              </a:ln>
              <a:solidFill>
                <a:schemeClr val="bg1"/>
              </a:solidFill>
              <a:effectLst/>
              <a:uLnTx/>
              <a:uFillTx/>
            </a:endParaRPr>
          </a:p>
        </p:txBody>
      </p:sp>
    </p:spTree>
    <p:extLst>
      <p:ext uri="{BB962C8B-B14F-4D97-AF65-F5344CB8AC3E}">
        <p14:creationId xmlns:p14="http://schemas.microsoft.com/office/powerpoint/2010/main" val="3247589012"/>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E88500-3CF8-4097-8DEC-19D4A816CC27}"/>
              </a:ext>
            </a:extLst>
          </p:cNvPr>
          <p:cNvSpPr>
            <a:spLocks noGrp="1"/>
          </p:cNvSpPr>
          <p:nvPr>
            <p:ph type="title"/>
          </p:nvPr>
        </p:nvSpPr>
        <p:spPr>
          <a:xfrm>
            <a:off x="706299" y="639763"/>
            <a:ext cx="3947998" cy="5492750"/>
          </a:xfrm>
        </p:spPr>
        <p:txBody>
          <a:bodyPr vert="horz" lIns="91440" tIns="45720" rIns="91440" bIns="45720" rtlCol="0" anchor="ctr">
            <a:normAutofit/>
          </a:bodyPr>
          <a:lstStyle/>
          <a:p>
            <a:pPr>
              <a:lnSpc>
                <a:spcPct val="85000"/>
              </a:lnSpc>
            </a:pPr>
            <a:r>
              <a:rPr lang="en-US" sz="6000" spc="-120" dirty="0">
                <a:solidFill>
                  <a:srgbClr val="FFFFFF"/>
                </a:solidFill>
                <a:ea typeface="+mj-ea"/>
                <a:cs typeface="+mj-cs"/>
              </a:rPr>
              <a:t>What if something goes wrong?</a:t>
            </a:r>
          </a:p>
        </p:txBody>
      </p:sp>
      <p:cxnSp>
        <p:nvCxnSpPr>
          <p:cNvPr id="23" name="Straight Connector 22">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Content Placeholder 15">
            <a:extLst>
              <a:ext uri="{FF2B5EF4-FFF2-40B4-BE49-F238E27FC236}">
                <a16:creationId xmlns:a16="http://schemas.microsoft.com/office/drawing/2014/main" id="{E88F70F9-BF03-458B-85E9-14F5321281D0}"/>
              </a:ext>
            </a:extLst>
          </p:cNvPr>
          <p:cNvSpPr>
            <a:spLocks noGrp="1"/>
          </p:cNvSpPr>
          <p:nvPr>
            <p:ph sz="half" idx="13"/>
          </p:nvPr>
        </p:nvSpPr>
        <p:spPr>
          <a:xfrm>
            <a:off x="5288349" y="639764"/>
            <a:ext cx="6142032" cy="5492749"/>
          </a:xfrm>
        </p:spPr>
        <p:txBody>
          <a:bodyPr vert="horz" lIns="91440" tIns="45720" rIns="91440" bIns="45720" rtlCol="0" anchor="ctr">
            <a:normAutofit/>
          </a:bodyPr>
          <a:lstStyle/>
          <a:p>
            <a:pPr lvl="1" algn="ctr"/>
            <a:r>
              <a:rPr lang="en-US" altLang="en-US" sz="2800" b="1" dirty="0">
                <a:solidFill>
                  <a:schemeClr val="bg1"/>
                </a:solidFill>
              </a:rPr>
              <a:t>The consequences could be</a:t>
            </a:r>
          </a:p>
          <a:p>
            <a:pPr lvl="1" algn="ctr"/>
            <a:endParaRPr lang="en-US" altLang="en-US" sz="2800" b="1" dirty="0">
              <a:solidFill>
                <a:schemeClr val="bg1"/>
              </a:solidFill>
            </a:endParaRPr>
          </a:p>
          <a:p>
            <a:pPr marL="4572" lvl="1" indent="0" algn="ctr">
              <a:buNone/>
            </a:pPr>
            <a:r>
              <a:rPr lang="en-US" altLang="en-US" dirty="0">
                <a:solidFill>
                  <a:schemeClr val="bg1"/>
                </a:solidFill>
              </a:rPr>
              <a:t>Loss of trust</a:t>
            </a:r>
          </a:p>
          <a:p>
            <a:pPr marL="4572" lvl="1" indent="0" algn="ctr">
              <a:buNone/>
            </a:pPr>
            <a:r>
              <a:rPr lang="en-US" altLang="en-US" dirty="0">
                <a:solidFill>
                  <a:schemeClr val="bg1"/>
                </a:solidFill>
              </a:rPr>
              <a:t>Harm to pupils or their families</a:t>
            </a:r>
          </a:p>
          <a:p>
            <a:pPr marL="4572" lvl="1" indent="0" algn="ctr">
              <a:buNone/>
            </a:pPr>
            <a:r>
              <a:rPr lang="en-US" altLang="en-US" dirty="0">
                <a:solidFill>
                  <a:schemeClr val="bg1"/>
                </a:solidFill>
              </a:rPr>
              <a:t>Harm to staff or contractors</a:t>
            </a:r>
          </a:p>
          <a:p>
            <a:pPr marL="4572" lvl="1" indent="0" algn="ctr">
              <a:buNone/>
            </a:pPr>
            <a:r>
              <a:rPr lang="en-US" altLang="en-US" dirty="0">
                <a:solidFill>
                  <a:schemeClr val="bg1"/>
                </a:solidFill>
              </a:rPr>
              <a:t>Loss of reputation</a:t>
            </a:r>
          </a:p>
          <a:p>
            <a:pPr marL="4572" lvl="1" indent="0" algn="ctr">
              <a:buNone/>
            </a:pPr>
            <a:r>
              <a:rPr lang="en-US" altLang="en-US" dirty="0">
                <a:solidFill>
                  <a:schemeClr val="bg1"/>
                </a:solidFill>
              </a:rPr>
              <a:t>Investigation by the Information Commissioner’s Office (ICO)</a:t>
            </a:r>
          </a:p>
          <a:p>
            <a:pPr marL="4572" lvl="1" indent="0" algn="ctr">
              <a:buNone/>
            </a:pPr>
            <a:r>
              <a:rPr lang="en-US" altLang="en-US" dirty="0">
                <a:solidFill>
                  <a:schemeClr val="bg1"/>
                </a:solidFill>
              </a:rPr>
              <a:t>Fine</a:t>
            </a:r>
          </a:p>
          <a:p>
            <a:pPr marL="4572" lvl="1" indent="0" algn="ctr">
              <a:buNone/>
            </a:pPr>
            <a:r>
              <a:rPr lang="en-US" altLang="en-US" dirty="0">
                <a:solidFill>
                  <a:schemeClr val="bg1"/>
                </a:solidFill>
              </a:rPr>
              <a:t>Claims for compensation</a:t>
            </a:r>
          </a:p>
          <a:p>
            <a:pPr marL="4572" lvl="1" indent="0" algn="ctr">
              <a:buNone/>
            </a:pPr>
            <a:r>
              <a:rPr lang="en-US" altLang="en-US" dirty="0">
                <a:solidFill>
                  <a:schemeClr val="bg1"/>
                </a:solidFill>
              </a:rPr>
              <a:t>Imprisonment</a:t>
            </a:r>
          </a:p>
          <a:p>
            <a:pPr>
              <a:buFont typeface="Arial" pitchFamily="34" charset="0"/>
              <a:buChar char=" "/>
            </a:pPr>
            <a:endParaRPr lang="en-US" dirty="0">
              <a:solidFill>
                <a:schemeClr val="tx1">
                  <a:lumMod val="85000"/>
                  <a:lumOff val="15000"/>
                </a:schemeClr>
              </a:solidFill>
            </a:endParaRPr>
          </a:p>
        </p:txBody>
      </p:sp>
    </p:spTree>
    <p:extLst>
      <p:ext uri="{BB962C8B-B14F-4D97-AF65-F5344CB8AC3E}">
        <p14:creationId xmlns:p14="http://schemas.microsoft.com/office/powerpoint/2010/main" val="98581355"/>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E88500-3CF8-4097-8DEC-19D4A816CC27}"/>
              </a:ext>
            </a:extLst>
          </p:cNvPr>
          <p:cNvSpPr>
            <a:spLocks noGrp="1"/>
          </p:cNvSpPr>
          <p:nvPr>
            <p:ph type="title"/>
          </p:nvPr>
        </p:nvSpPr>
        <p:spPr>
          <a:xfrm>
            <a:off x="706299" y="639763"/>
            <a:ext cx="3947998" cy="5492750"/>
          </a:xfrm>
        </p:spPr>
        <p:txBody>
          <a:bodyPr vert="horz" lIns="91440" tIns="45720" rIns="91440" bIns="45720" rtlCol="0" anchor="ctr">
            <a:normAutofit/>
          </a:bodyPr>
          <a:lstStyle/>
          <a:p>
            <a:pPr>
              <a:lnSpc>
                <a:spcPct val="85000"/>
              </a:lnSpc>
            </a:pPr>
            <a:r>
              <a:rPr lang="en-US" sz="6000" spc="-120" dirty="0">
                <a:solidFill>
                  <a:srgbClr val="FFFFFF"/>
                </a:solidFill>
                <a:ea typeface="+mj-ea"/>
                <a:cs typeface="+mj-cs"/>
              </a:rPr>
              <a:t>Something has gone wrong!</a:t>
            </a:r>
          </a:p>
        </p:txBody>
      </p:sp>
      <p:cxnSp>
        <p:nvCxnSpPr>
          <p:cNvPr id="23" name="Straight Connector 22">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Content Placeholder 15">
            <a:extLst>
              <a:ext uri="{FF2B5EF4-FFF2-40B4-BE49-F238E27FC236}">
                <a16:creationId xmlns:a16="http://schemas.microsoft.com/office/drawing/2014/main" id="{E88F70F9-BF03-458B-85E9-14F5321281D0}"/>
              </a:ext>
            </a:extLst>
          </p:cNvPr>
          <p:cNvSpPr>
            <a:spLocks noGrp="1"/>
          </p:cNvSpPr>
          <p:nvPr>
            <p:ph sz="half" idx="13"/>
          </p:nvPr>
        </p:nvSpPr>
        <p:spPr>
          <a:xfrm>
            <a:off x="5288349" y="639764"/>
            <a:ext cx="6142032" cy="5492749"/>
          </a:xfrm>
        </p:spPr>
        <p:txBody>
          <a:bodyPr vert="horz" lIns="91440" tIns="45720" rIns="91440" bIns="45720" rtlCol="0" anchor="ctr">
            <a:normAutofit/>
          </a:bodyPr>
          <a:lstStyle/>
          <a:p>
            <a:pPr lvl="1"/>
            <a:endParaRPr lang="en-US" altLang="en-US" dirty="0"/>
          </a:p>
          <a:p>
            <a:pPr lvl="1">
              <a:buFont typeface="Arial" panose="020B0604020202020204" pitchFamily="34" charset="0"/>
              <a:buChar char="•"/>
            </a:pPr>
            <a:r>
              <a:rPr lang="en-US" altLang="en-US" sz="2800" dirty="0">
                <a:solidFill>
                  <a:schemeClr val="bg1"/>
                </a:solidFill>
              </a:rPr>
              <a:t>It could be loss, destruction, </a:t>
            </a:r>
            <a:r>
              <a:rPr lang="en-US" altLang="en-US" sz="2800" dirty="0" err="1">
                <a:solidFill>
                  <a:schemeClr val="bg1"/>
                </a:solidFill>
              </a:rPr>
              <a:t>unauthorised</a:t>
            </a:r>
            <a:r>
              <a:rPr lang="en-US" altLang="en-US" sz="2800" dirty="0">
                <a:solidFill>
                  <a:schemeClr val="bg1"/>
                </a:solidFill>
              </a:rPr>
              <a:t> disclosure, unlawful processing etc.</a:t>
            </a:r>
          </a:p>
          <a:p>
            <a:pPr lvl="1">
              <a:buFont typeface="Arial" panose="020B0604020202020204" pitchFamily="34" charset="0"/>
              <a:buChar char="•"/>
            </a:pPr>
            <a:r>
              <a:rPr lang="en-US" altLang="en-US" sz="2800" dirty="0">
                <a:solidFill>
                  <a:schemeClr val="bg1"/>
                </a:solidFill>
              </a:rPr>
              <a:t>Don’t try to hide it</a:t>
            </a:r>
          </a:p>
          <a:p>
            <a:pPr lvl="1">
              <a:buFont typeface="Arial" panose="020B0604020202020204" pitchFamily="34" charset="0"/>
              <a:buChar char="•"/>
            </a:pPr>
            <a:r>
              <a:rPr lang="en-US" altLang="en-US" sz="2800" dirty="0">
                <a:solidFill>
                  <a:schemeClr val="bg1"/>
                </a:solidFill>
              </a:rPr>
              <a:t>Tell the Head immediately</a:t>
            </a:r>
          </a:p>
          <a:p>
            <a:pPr lvl="1">
              <a:buFont typeface="Arial" panose="020B0604020202020204" pitchFamily="34" charset="0"/>
              <a:buChar char="•"/>
            </a:pPr>
            <a:r>
              <a:rPr lang="en-US" altLang="en-US" sz="2800" dirty="0">
                <a:solidFill>
                  <a:schemeClr val="bg1"/>
                </a:solidFill>
              </a:rPr>
              <a:t>It may have to be reported to the ICO</a:t>
            </a:r>
          </a:p>
          <a:p>
            <a:pPr lvl="1">
              <a:buFont typeface="Arial" panose="020B0604020202020204" pitchFamily="34" charset="0"/>
              <a:buChar char="•"/>
            </a:pPr>
            <a:r>
              <a:rPr lang="en-US" altLang="en-US" sz="2800" dirty="0">
                <a:solidFill>
                  <a:schemeClr val="bg1"/>
                </a:solidFill>
              </a:rPr>
              <a:t>If it’s not reported there could be more trouble than if it is</a:t>
            </a:r>
          </a:p>
          <a:p>
            <a:pPr lvl="1">
              <a:buFont typeface="Arial" panose="020B0604020202020204" pitchFamily="34" charset="0"/>
              <a:buChar char="•"/>
            </a:pPr>
            <a:r>
              <a:rPr lang="en-US" altLang="en-US" sz="2800" dirty="0">
                <a:solidFill>
                  <a:schemeClr val="bg1"/>
                </a:solidFill>
              </a:rPr>
              <a:t>The ICO is there to help and support</a:t>
            </a:r>
          </a:p>
          <a:p>
            <a:pPr lvl="1"/>
            <a:endParaRPr lang="en-US" altLang="en-US" dirty="0"/>
          </a:p>
          <a:p>
            <a:pPr>
              <a:buFont typeface="Arial" pitchFamily="34" charset="0"/>
              <a:buChar char=" "/>
            </a:pPr>
            <a:endParaRPr lang="en-US" dirty="0">
              <a:solidFill>
                <a:schemeClr val="tx1">
                  <a:lumMod val="85000"/>
                  <a:lumOff val="15000"/>
                </a:schemeClr>
              </a:solidFill>
            </a:endParaRPr>
          </a:p>
        </p:txBody>
      </p:sp>
    </p:spTree>
    <p:extLst>
      <p:ext uri="{BB962C8B-B14F-4D97-AF65-F5344CB8AC3E}">
        <p14:creationId xmlns:p14="http://schemas.microsoft.com/office/powerpoint/2010/main" val="1895300593"/>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253F3E-E6E8-4DEE-A6F6-D6A88FD391E3}"/>
              </a:ext>
            </a:extLst>
          </p:cNvPr>
          <p:cNvSpPr>
            <a:spLocks noGrp="1"/>
          </p:cNvSpPr>
          <p:nvPr>
            <p:ph type="ctrTitle"/>
          </p:nvPr>
        </p:nvSpPr>
        <p:spPr>
          <a:xfrm>
            <a:off x="706299" y="639763"/>
            <a:ext cx="3947998" cy="5492750"/>
          </a:xfrm>
        </p:spPr>
        <p:txBody>
          <a:bodyPr vert="horz" lIns="91440" tIns="45720" rIns="91440" bIns="45720" rtlCol="0" anchor="ctr">
            <a:normAutofit/>
          </a:bodyPr>
          <a:lstStyle/>
          <a:p>
            <a:pPr>
              <a:lnSpc>
                <a:spcPct val="85000"/>
              </a:lnSpc>
            </a:pPr>
            <a:r>
              <a:rPr lang="en-US" sz="6000" dirty="0"/>
              <a:t>MYTHS</a:t>
            </a:r>
          </a:p>
        </p:txBody>
      </p:sp>
      <p:cxnSp>
        <p:nvCxnSpPr>
          <p:cNvPr id="10" name="Straight Connector 9">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1C954176-1A2D-47B9-B195-FB21407C0471}"/>
              </a:ext>
            </a:extLst>
          </p:cNvPr>
          <p:cNvSpPr>
            <a:spLocks noGrp="1"/>
          </p:cNvSpPr>
          <p:nvPr>
            <p:ph type="subTitle" idx="1"/>
          </p:nvPr>
        </p:nvSpPr>
        <p:spPr>
          <a:xfrm>
            <a:off x="5288349" y="639764"/>
            <a:ext cx="6142032" cy="5761036"/>
          </a:xfrm>
        </p:spPr>
        <p:txBody>
          <a:bodyPr vert="horz" lIns="91440" tIns="45720" rIns="91440" bIns="45720" rtlCol="0" anchor="ctr">
            <a:normAutofit/>
          </a:bodyPr>
          <a:lstStyle/>
          <a:p>
            <a:pPr algn="ctr">
              <a:spcAft>
                <a:spcPts val="600"/>
              </a:spcAft>
              <a:buFont typeface="Arial" pitchFamily="34" charset="0"/>
              <a:buChar char=" "/>
            </a:pPr>
            <a:r>
              <a:rPr lang="en-US" altLang="en-US" sz="2700" dirty="0">
                <a:latin typeface="+mn-lt"/>
              </a:rPr>
              <a:t>You can’t have signing in/out sheets</a:t>
            </a:r>
          </a:p>
          <a:p>
            <a:pPr algn="ctr">
              <a:spcAft>
                <a:spcPts val="600"/>
              </a:spcAft>
              <a:buFont typeface="Arial" pitchFamily="34" charset="0"/>
              <a:buChar char=" "/>
            </a:pPr>
            <a:r>
              <a:rPr lang="en-US" altLang="en-US" sz="2700" dirty="0">
                <a:latin typeface="+mn-lt"/>
              </a:rPr>
              <a:t>You can’t tell people that there is a risk if they contact certain data subjects</a:t>
            </a:r>
          </a:p>
          <a:p>
            <a:pPr algn="ctr">
              <a:spcAft>
                <a:spcPts val="600"/>
              </a:spcAft>
              <a:buFont typeface="Arial" pitchFamily="34" charset="0"/>
              <a:buChar char=" "/>
            </a:pPr>
            <a:r>
              <a:rPr lang="en-US" altLang="en-US" sz="2700" dirty="0">
                <a:latin typeface="+mn-lt"/>
              </a:rPr>
              <a:t>You can’t record unpleasant things about data subjects</a:t>
            </a:r>
          </a:p>
          <a:p>
            <a:pPr algn="ctr">
              <a:spcAft>
                <a:spcPts val="600"/>
              </a:spcAft>
              <a:buFont typeface="Arial" pitchFamily="34" charset="0"/>
              <a:buChar char=" "/>
            </a:pPr>
            <a:r>
              <a:rPr lang="en-US" altLang="en-US" sz="2700" dirty="0">
                <a:latin typeface="+mn-lt"/>
              </a:rPr>
              <a:t>You have to get rid of a lot of personal data that you would like to keep</a:t>
            </a:r>
          </a:p>
          <a:p>
            <a:pPr algn="ctr">
              <a:spcAft>
                <a:spcPts val="600"/>
              </a:spcAft>
              <a:buFont typeface="Arial" pitchFamily="34" charset="0"/>
              <a:buChar char=" "/>
            </a:pPr>
            <a:r>
              <a:rPr lang="en-US" altLang="en-US" sz="2700" dirty="0">
                <a:latin typeface="+mn-lt"/>
              </a:rPr>
              <a:t>You have to get consent for everything</a:t>
            </a:r>
          </a:p>
          <a:p>
            <a:pPr algn="ctr">
              <a:spcAft>
                <a:spcPts val="600"/>
              </a:spcAft>
              <a:buFont typeface="Arial" pitchFamily="34" charset="0"/>
              <a:buChar char=" "/>
            </a:pPr>
            <a:r>
              <a:rPr lang="en-US" altLang="en-US" sz="2700" dirty="0">
                <a:latin typeface="+mn-lt"/>
              </a:rPr>
              <a:t>If the police ask for information you </a:t>
            </a:r>
            <a:r>
              <a:rPr lang="en-US" altLang="en-US" sz="2700" b="1" dirty="0">
                <a:latin typeface="+mn-lt"/>
              </a:rPr>
              <a:t>must</a:t>
            </a:r>
            <a:r>
              <a:rPr lang="en-US" altLang="en-US" sz="2700" dirty="0">
                <a:latin typeface="+mn-lt"/>
              </a:rPr>
              <a:t> give it to them</a:t>
            </a:r>
          </a:p>
          <a:p>
            <a:pPr algn="ctr">
              <a:spcAft>
                <a:spcPts val="600"/>
              </a:spcAft>
              <a:buFont typeface="Arial" pitchFamily="34" charset="0"/>
              <a:buChar char=" "/>
            </a:pPr>
            <a:r>
              <a:rPr lang="en-US" sz="2700" b="1" dirty="0">
                <a:latin typeface="+mn-lt"/>
              </a:rPr>
              <a:t>None of these statements is true</a:t>
            </a:r>
          </a:p>
        </p:txBody>
      </p:sp>
    </p:spTree>
    <p:extLst>
      <p:ext uri="{BB962C8B-B14F-4D97-AF65-F5344CB8AC3E}">
        <p14:creationId xmlns:p14="http://schemas.microsoft.com/office/powerpoint/2010/main" val="3916536069"/>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E7CFAA6-1DBB-43B0-BD82-2FB83CF4E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253F3E-E6E8-4DEE-A6F6-D6A88FD391E3}"/>
              </a:ext>
            </a:extLst>
          </p:cNvPr>
          <p:cNvSpPr>
            <a:spLocks noGrp="1"/>
          </p:cNvSpPr>
          <p:nvPr>
            <p:ph type="ctrTitle"/>
          </p:nvPr>
        </p:nvSpPr>
        <p:spPr>
          <a:xfrm>
            <a:off x="706299" y="639763"/>
            <a:ext cx="3947998" cy="5492750"/>
          </a:xfrm>
        </p:spPr>
        <p:txBody>
          <a:bodyPr vert="horz" lIns="91440" tIns="45720" rIns="91440" bIns="45720" rtlCol="0" anchor="ctr">
            <a:normAutofit/>
          </a:bodyPr>
          <a:lstStyle/>
          <a:p>
            <a:pPr>
              <a:lnSpc>
                <a:spcPct val="85000"/>
              </a:lnSpc>
            </a:pPr>
            <a:r>
              <a:rPr kumimoji="0" lang="en-US" sz="5400" b="0" i="0" u="none" strike="noStrike" kern="1200" cap="none" spc="-120" normalizeH="0" baseline="0" noProof="0" dirty="0">
                <a:ln>
                  <a:noFill/>
                </a:ln>
                <a:solidFill>
                  <a:schemeClr val="tx1"/>
                </a:solidFill>
                <a:effectLst/>
                <a:uLnTx/>
                <a:uFillTx/>
                <a:latin typeface="Calibri" panose="020F0502020204030204" pitchFamily="34" charset="0"/>
                <a:ea typeface="+mj-ea"/>
                <a:cs typeface="Calibri" panose="020F0502020204030204" pitchFamily="34" charset="0"/>
              </a:rPr>
              <a:t>The Freedom of Information Act 2000 (FOIA)</a:t>
            </a:r>
            <a:endParaRPr lang="en-US" sz="6000" dirty="0">
              <a:solidFill>
                <a:schemeClr val="tx1"/>
              </a:solidFill>
            </a:endParaRPr>
          </a:p>
        </p:txBody>
      </p:sp>
      <p:cxnSp>
        <p:nvCxnSpPr>
          <p:cNvPr id="10" name="Straight Connector 9">
            <a:extLst>
              <a:ext uri="{FF2B5EF4-FFF2-40B4-BE49-F238E27FC236}">
                <a16:creationId xmlns:a16="http://schemas.microsoft.com/office/drawing/2014/main" id="{9E13708B-D2E3-41E3-BD49-F910056473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323" y="2211346"/>
            <a:ext cx="0" cy="2349584"/>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1C954176-1A2D-47B9-B195-FB21407C0471}"/>
              </a:ext>
            </a:extLst>
          </p:cNvPr>
          <p:cNvSpPr>
            <a:spLocks noGrp="1"/>
          </p:cNvSpPr>
          <p:nvPr>
            <p:ph type="subTitle" idx="1"/>
          </p:nvPr>
        </p:nvSpPr>
        <p:spPr>
          <a:xfrm>
            <a:off x="5288349" y="386080"/>
            <a:ext cx="6142032" cy="6014720"/>
          </a:xfrm>
        </p:spPr>
        <p:txBody>
          <a:bodyPr vert="horz" lIns="91440" tIns="45720" rIns="91440" bIns="45720" rtlCol="0" anchor="ctr">
            <a:normAutofit fontScale="47500" lnSpcReduction="20000"/>
          </a:bodyPr>
          <a:lstStyle/>
          <a:p>
            <a:pPr lvl="0"/>
            <a:endParaRPr lang="en-GB" sz="2600" dirty="0">
              <a:solidFill>
                <a:srgbClr val="0F0F0F"/>
              </a:solidFill>
              <a:latin typeface="Calibri" panose="020F0502020204030204" pitchFamily="34" charset="0"/>
              <a:cs typeface="Calibri" panose="020F0502020204030204" pitchFamily="34" charset="0"/>
            </a:endParaRPr>
          </a:p>
          <a:p>
            <a:pPr lvl="0"/>
            <a:endParaRPr lang="en-GB" sz="2600" dirty="0">
              <a:solidFill>
                <a:srgbClr val="0F0F0F"/>
              </a:solidFill>
              <a:latin typeface="Calibri" panose="020F0502020204030204" pitchFamily="34" charset="0"/>
              <a:cs typeface="Calibri" panose="020F0502020204030204" pitchFamily="34" charset="0"/>
            </a:endParaRPr>
          </a:p>
          <a:p>
            <a:pPr lvl="0"/>
            <a:endParaRPr lang="en-GB" sz="2600" dirty="0">
              <a:solidFill>
                <a:srgbClr val="0F0F0F"/>
              </a:solidFill>
              <a:latin typeface="Calibri" panose="020F0502020204030204" pitchFamily="34" charset="0"/>
              <a:cs typeface="Calibri" panose="020F0502020204030204" pitchFamily="34" charset="0"/>
            </a:endParaRPr>
          </a:p>
          <a:p>
            <a:pPr lvl="0"/>
            <a:endParaRPr lang="en-GB" sz="2600" dirty="0">
              <a:solidFill>
                <a:srgbClr val="0F0F0F"/>
              </a:solidFill>
              <a:latin typeface="Calibri" panose="020F0502020204030204" pitchFamily="34" charset="0"/>
              <a:cs typeface="Calibri" panose="020F0502020204030204" pitchFamily="34" charset="0"/>
            </a:endParaRPr>
          </a:p>
          <a:p>
            <a:pPr lvl="0"/>
            <a:endParaRPr lang="en-GB" sz="2600" dirty="0">
              <a:solidFill>
                <a:srgbClr val="0F0F0F"/>
              </a:solidFill>
              <a:latin typeface="Calibri" panose="020F0502020204030204" pitchFamily="34" charset="0"/>
              <a:cs typeface="Calibri" panose="020F0502020204030204" pitchFamily="34" charset="0"/>
            </a:endParaRPr>
          </a:p>
          <a:p>
            <a:pPr lvl="0"/>
            <a:endParaRPr lang="en-GB" sz="2600" dirty="0">
              <a:solidFill>
                <a:srgbClr val="0F0F0F"/>
              </a:solidFill>
              <a:latin typeface="Calibri" panose="020F0502020204030204" pitchFamily="34" charset="0"/>
              <a:cs typeface="Calibri" panose="020F0502020204030204" pitchFamily="34" charset="0"/>
            </a:endParaRPr>
          </a:p>
          <a:p>
            <a:pPr marL="457200" lvl="0" indent="-457200">
              <a:buFont typeface="Arial" panose="020B0604020202020204" pitchFamily="34" charset="0"/>
              <a:buChar char="•"/>
            </a:pPr>
            <a:r>
              <a:rPr lang="en-GB" sz="4400" dirty="0">
                <a:solidFill>
                  <a:srgbClr val="0F0F0F"/>
                </a:solidFill>
                <a:latin typeface="Calibri" panose="020F0502020204030204" pitchFamily="34" charset="0"/>
                <a:cs typeface="Calibri" panose="020F0502020204030204" pitchFamily="34" charset="0"/>
              </a:rPr>
              <a:t>The Act allows anyone from anywhere in the world to make a </a:t>
            </a:r>
            <a:r>
              <a:rPr lang="en-GB" sz="4400" b="1" dirty="0">
                <a:solidFill>
                  <a:srgbClr val="0F0F0F"/>
                </a:solidFill>
                <a:latin typeface="Calibri" panose="020F0502020204030204" pitchFamily="34" charset="0"/>
                <a:cs typeface="Calibri" panose="020F0502020204030204" pitchFamily="34" charset="0"/>
              </a:rPr>
              <a:t>written</a:t>
            </a:r>
            <a:r>
              <a:rPr lang="en-GB" sz="4400" dirty="0">
                <a:solidFill>
                  <a:srgbClr val="0F0F0F"/>
                </a:solidFill>
                <a:latin typeface="Calibri" panose="020F0502020204030204" pitchFamily="34" charset="0"/>
                <a:cs typeface="Calibri" panose="020F0502020204030204" pitchFamily="34" charset="0"/>
              </a:rPr>
              <a:t> request for information held by a public body.</a:t>
            </a:r>
          </a:p>
          <a:p>
            <a:pPr marL="457200" indent="-457200">
              <a:buFont typeface="Arial" panose="020B0604020202020204" pitchFamily="34" charset="0"/>
              <a:buChar char="•"/>
            </a:pPr>
            <a:r>
              <a:rPr lang="en-GB" sz="4400" kern="1200" dirty="0">
                <a:solidFill>
                  <a:srgbClr val="0F0F0F"/>
                </a:solidFill>
                <a:latin typeface="Calibri" panose="020F0502020204030204" pitchFamily="34" charset="0"/>
                <a:cs typeface="Calibri" panose="020F0502020204030204" pitchFamily="34" charset="0"/>
              </a:rPr>
              <a:t>The Act only applies to information that already exists in a recorded form.</a:t>
            </a:r>
          </a:p>
          <a:p>
            <a:pPr marL="457200" indent="-457200">
              <a:buFont typeface="Arial" panose="020B0604020202020204" pitchFamily="34" charset="0"/>
              <a:buChar char="•"/>
            </a:pPr>
            <a:r>
              <a:rPr lang="en-GB" sz="4400" kern="1200" dirty="0">
                <a:solidFill>
                  <a:srgbClr val="0F0F0F"/>
                </a:solidFill>
                <a:latin typeface="Calibri" panose="020F0502020204030204" pitchFamily="34" charset="0"/>
                <a:cs typeface="Calibri" panose="020F0502020204030204" pitchFamily="34" charset="0"/>
              </a:rPr>
              <a:t>Because Brook Street School is subject to FOIA it must respond to Freedom of Information requests</a:t>
            </a:r>
          </a:p>
          <a:p>
            <a:pPr marL="457200" indent="-457200">
              <a:buFont typeface="Arial" panose="020B0604020202020204" pitchFamily="34" charset="0"/>
              <a:buChar char="•"/>
            </a:pPr>
            <a:r>
              <a:rPr lang="en-GB" sz="4400" kern="1200" dirty="0">
                <a:solidFill>
                  <a:srgbClr val="0F0F0F"/>
                </a:solidFill>
                <a:latin typeface="Calibri" panose="020F0502020204030204" pitchFamily="34" charset="0"/>
                <a:ea typeface="Calibri"/>
                <a:cs typeface="Calibri" panose="020F0502020204030204" pitchFamily="34" charset="0"/>
              </a:rPr>
              <a:t>Members of the public can make Freedom of Information requests by letter, email or fax.</a:t>
            </a:r>
          </a:p>
          <a:p>
            <a:pPr marL="457200" indent="-457200">
              <a:buFont typeface="Arial" panose="020B0604020202020204" pitchFamily="34" charset="0"/>
              <a:buChar char="•"/>
            </a:pPr>
            <a:r>
              <a:rPr lang="en-GB" sz="4400" kern="1200" dirty="0">
                <a:solidFill>
                  <a:srgbClr val="0F0F0F"/>
                </a:solidFill>
                <a:latin typeface="Calibri" panose="020F0502020204030204" pitchFamily="34" charset="0"/>
                <a:ea typeface="Calibri"/>
                <a:cs typeface="Calibri" panose="020F0502020204030204" pitchFamily="34" charset="0"/>
              </a:rPr>
              <a:t>Tell the Head immediately if you get a FOIA request – the School only has 20 days to respond.</a:t>
            </a:r>
          </a:p>
          <a:p>
            <a:pPr marL="457200" indent="-457200">
              <a:buFont typeface="Arial" panose="020B0604020202020204" pitchFamily="34" charset="0"/>
              <a:buChar char="•"/>
            </a:pPr>
            <a:r>
              <a:rPr lang="en-US" sz="4400" kern="1200" dirty="0">
                <a:latin typeface="Calibri" panose="020F0502020204030204" pitchFamily="34" charset="0"/>
                <a:cs typeface="Calibri" panose="020F0502020204030204" pitchFamily="34" charset="0"/>
              </a:rPr>
              <a:t>The Act only applies to information that is not already covered by other legislation, that’s why someone making a request is probably only going to get statistics.   </a:t>
            </a:r>
            <a:endParaRPr lang="en-GB" sz="4400" dirty="0">
              <a:latin typeface="Calibri" panose="020F0502020204030204" pitchFamily="34" charset="0"/>
              <a:cs typeface="Calibri" panose="020F0502020204030204" pitchFamily="34" charset="0"/>
            </a:endParaRPr>
          </a:p>
          <a:p>
            <a:endParaRPr lang="en-US" sz="2800" kern="1200" dirty="0">
              <a:solidFill>
                <a:schemeClr val="tx1"/>
              </a:solidFill>
              <a:latin typeface="Calibri" panose="020F0502020204030204" pitchFamily="34" charset="0"/>
              <a:cs typeface="Calibri" panose="020F0502020204030204" pitchFamily="34" charset="0"/>
            </a:endParaRPr>
          </a:p>
          <a:p>
            <a:pPr marL="0" lvl="0" defTabSz="1022350">
              <a:lnSpc>
                <a:spcPct val="90000"/>
              </a:lnSpc>
              <a:spcBef>
                <a:spcPct val="0"/>
              </a:spcBef>
              <a:spcAft>
                <a:spcPct val="35000"/>
              </a:spcAft>
              <a:buNone/>
            </a:pPr>
            <a:endParaRPr lang="en-US" sz="2800" kern="1200" dirty="0">
              <a:latin typeface="Calibri" panose="020F0502020204030204" pitchFamily="34" charset="0"/>
              <a:cs typeface="Calibri" panose="020F0502020204030204" pitchFamily="34" charset="0"/>
            </a:endParaRPr>
          </a:p>
          <a:p>
            <a:endParaRPr lang="en-US" sz="2800" kern="1200" dirty="0">
              <a:latin typeface="Calibri" panose="020F0502020204030204" pitchFamily="34" charset="0"/>
              <a:cs typeface="Calibri" panose="020F0502020204030204" pitchFamily="34" charset="0"/>
            </a:endParaRPr>
          </a:p>
          <a:p>
            <a:endParaRPr lang="en-US" sz="2800" kern="1200" dirty="0">
              <a:solidFill>
                <a:schemeClr val="tx1"/>
              </a:solidFill>
              <a:latin typeface="Calibri" panose="020F0502020204030204" pitchFamily="34" charset="0"/>
              <a:cs typeface="Calibri" panose="020F0502020204030204" pitchFamily="34" charset="0"/>
            </a:endParaRPr>
          </a:p>
          <a:p>
            <a:endParaRPr lang="en-US" sz="2800" kern="1200" dirty="0">
              <a:solidFill>
                <a:schemeClr val="tx1"/>
              </a:solidFill>
              <a:latin typeface="Calibri" panose="020F0502020204030204" pitchFamily="34" charset="0"/>
              <a:cs typeface="Calibri" panose="020F0502020204030204" pitchFamily="34" charset="0"/>
            </a:endParaRPr>
          </a:p>
          <a:p>
            <a:pPr lvl="0"/>
            <a:endParaRPr lang="en-US" sz="28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31642543"/>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Colleagues huddle">
            <a:extLst>
              <a:ext uri="{FF2B5EF4-FFF2-40B4-BE49-F238E27FC236}">
                <a16:creationId xmlns:a16="http://schemas.microsoft.com/office/drawing/2014/main" id="{89A9BA29-E21C-95DB-5410-9496DA00143F}"/>
              </a:ext>
            </a:extLst>
          </p:cNvPr>
          <p:cNvPicPr>
            <a:picLocks noChangeAspect="1"/>
          </p:cNvPicPr>
          <p:nvPr/>
        </p:nvPicPr>
        <p:blipFill rotWithShape="1">
          <a:blip r:embed="rId3">
            <a:duotone>
              <a:schemeClr val="accent1">
                <a:shade val="45000"/>
                <a:satMod val="135000"/>
              </a:schemeClr>
              <a:prstClr val="white"/>
            </a:duotone>
            <a:alphaModFix amt="25000"/>
          </a:blip>
          <a:srcRect t="9002" b="6729"/>
          <a:stretch/>
        </p:blipFill>
        <p:spPr>
          <a:xfrm>
            <a:off x="20" y="10"/>
            <a:ext cx="12191980" cy="6857990"/>
          </a:xfrm>
          <a:prstGeom prst="rect">
            <a:avLst/>
          </a:prstGeom>
        </p:spPr>
      </p:pic>
      <p:sp>
        <p:nvSpPr>
          <p:cNvPr id="2" name="Title 1">
            <a:extLst>
              <a:ext uri="{FF2B5EF4-FFF2-40B4-BE49-F238E27FC236}">
                <a16:creationId xmlns:a16="http://schemas.microsoft.com/office/drawing/2014/main" id="{01253F3E-E6E8-4DEE-A6F6-D6A88FD391E3}"/>
              </a:ext>
            </a:extLst>
          </p:cNvPr>
          <p:cNvSpPr>
            <a:spLocks noGrp="1"/>
          </p:cNvSpPr>
          <p:nvPr>
            <p:ph type="ctrTitle"/>
          </p:nvPr>
        </p:nvSpPr>
        <p:spPr>
          <a:xfrm>
            <a:off x="603504" y="770467"/>
            <a:ext cx="10782300" cy="3352800"/>
          </a:xfrm>
        </p:spPr>
        <p:txBody>
          <a:bodyPr>
            <a:normAutofit/>
          </a:bodyPr>
          <a:lstStyle/>
          <a:p>
            <a:r>
              <a:rPr lang="en-US" b="1">
                <a:latin typeface="Calibri" panose="020F0502020204030204" pitchFamily="34" charset="0"/>
                <a:cs typeface="Calibri" panose="020F0502020204030204" pitchFamily="34" charset="0"/>
              </a:rPr>
              <a:t>THE END</a:t>
            </a:r>
            <a:endParaRPr lang="ru-RU" b="1">
              <a:latin typeface="Calibri" panose="020F0502020204030204" pitchFamily="34" charset="0"/>
              <a:cs typeface="Calibri" panose="020F0502020204030204" pitchFamily="34" charset="0"/>
            </a:endParaRPr>
          </a:p>
        </p:txBody>
      </p:sp>
      <p:sp>
        <p:nvSpPr>
          <p:cNvPr id="3" name="Subtitle 2">
            <a:extLst>
              <a:ext uri="{FF2B5EF4-FFF2-40B4-BE49-F238E27FC236}">
                <a16:creationId xmlns:a16="http://schemas.microsoft.com/office/drawing/2014/main" id="{1C954176-1A2D-47B9-B195-FB21407C0471}"/>
              </a:ext>
            </a:extLst>
          </p:cNvPr>
          <p:cNvSpPr>
            <a:spLocks noGrp="1"/>
          </p:cNvSpPr>
          <p:nvPr>
            <p:ph type="subTitle" idx="1"/>
          </p:nvPr>
        </p:nvSpPr>
        <p:spPr>
          <a:xfrm>
            <a:off x="667512" y="4206876"/>
            <a:ext cx="9228201" cy="1645920"/>
          </a:xfrm>
        </p:spPr>
        <p:txBody>
          <a:bodyPr>
            <a:normAutofit/>
          </a:bodyPr>
          <a:lstStyle/>
          <a:p>
            <a:pPr>
              <a:spcAft>
                <a:spcPts val="600"/>
              </a:spcAft>
            </a:pPr>
            <a:r>
              <a:rPr lang="en-GB">
                <a:latin typeface="Calibri" panose="020F0502020204030204" pitchFamily="34" charset="0"/>
                <a:cs typeface="Calibri" panose="020F0502020204030204" pitchFamily="34" charset="0"/>
              </a:rPr>
              <a:t>There </a:t>
            </a:r>
            <a:r>
              <a:rPr lang="en-GB" dirty="0">
                <a:latin typeface="Calibri" panose="020F0502020204030204" pitchFamily="34" charset="0"/>
                <a:cs typeface="Calibri" panose="020F0502020204030204" pitchFamily="34" charset="0"/>
              </a:rPr>
              <a:t>is more in-depth general training available</a:t>
            </a:r>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9570879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41243E30-12F4-4BE3-B27D-23AB115E9D1F}">
  <ds:schemaRefs>
    <ds:schemaRef ds:uri="http://schemas.microsoft.com/sharepoint/v3/contenttype/forms"/>
  </ds:schemaRefs>
</ds:datastoreItem>
</file>

<file path=customXml/itemProps2.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F5E4A76-0180-4CD0-B081-82F74A336136}">
  <ds:schemaRefs>
    <ds:schemaRef ds:uri="http://purl.org/dc/terms/"/>
    <ds:schemaRef ds:uri="71af3243-3dd4-4a8d-8c0d-dd76da1f02a5"/>
    <ds:schemaRef ds:uri="http://purl.org/dc/dcmitype/"/>
    <ds:schemaRef ds:uri="http://www.w3.org/XML/1998/namespace"/>
    <ds:schemaRef ds:uri="http://purl.org/dc/elements/1.1/"/>
    <ds:schemaRef ds:uri="http://schemas.openxmlformats.org/package/2006/metadata/core-properties"/>
    <ds:schemaRef ds:uri="http://schemas.microsoft.com/office/2006/metadata/properties"/>
    <ds:schemaRef ds:uri="http://schemas.microsoft.com/office/2006/documentManagement/types"/>
    <ds:schemaRef ds:uri="http://schemas.microsoft.com/office/infopath/2007/PartnerControls"/>
    <ds:schemaRef ds:uri="16c05727-aa75-4e4a-9b5f-8a80a1165891"/>
  </ds:schemaRefs>
</ds:datastoreItem>
</file>

<file path=docProps/app.xml><?xml version="1.0" encoding="utf-8"?>
<Properties xmlns="http://schemas.openxmlformats.org/officeDocument/2006/extended-properties" xmlns:vt="http://schemas.openxmlformats.org/officeDocument/2006/docPropsVTypes">
  <Template>Metropolitan</Template>
  <TotalTime>0</TotalTime>
  <Words>1946</Words>
  <Application>Microsoft Office PowerPoint</Application>
  <PresentationFormat>Widescreen</PresentationFormat>
  <Paragraphs>231</Paragraphs>
  <Slides>23</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Calibri Light</vt:lpstr>
      <vt:lpstr>Century Gothic</vt:lpstr>
      <vt:lpstr>Wingdings</vt:lpstr>
      <vt:lpstr>Wingdings 3</vt:lpstr>
      <vt:lpstr>Metropolitan</vt:lpstr>
      <vt:lpstr>DATA PROTECTION</vt:lpstr>
      <vt:lpstr>Training Outline </vt:lpstr>
      <vt:lpstr>What is data protection?</vt:lpstr>
      <vt:lpstr>Why is data protection important?</vt:lpstr>
      <vt:lpstr>Definitions that are important</vt:lpstr>
      <vt:lpstr>Who is covered by the DPA &amp; the UK GDPR?</vt:lpstr>
      <vt:lpstr>Special Category personal data</vt:lpstr>
      <vt:lpstr>Where  the School is the data controller</vt:lpstr>
      <vt:lpstr>Where the School uses a data processor</vt:lpstr>
      <vt:lpstr>Legislation covering data protection</vt:lpstr>
      <vt:lpstr>How do we define ‘safe’?</vt:lpstr>
      <vt:lpstr>Some of the School’s documents</vt:lpstr>
      <vt:lpstr>PowerPoint Presentation</vt:lpstr>
      <vt:lpstr>How it affects us all</vt:lpstr>
      <vt:lpstr>Who is entitled to see personal data?</vt:lpstr>
      <vt:lpstr>You may be asked for information</vt:lpstr>
      <vt:lpstr>What rights do people have?</vt:lpstr>
      <vt:lpstr>What can’t we do?</vt:lpstr>
      <vt:lpstr>What if something goes wrong?</vt:lpstr>
      <vt:lpstr>Something has gone wrong!</vt:lpstr>
      <vt:lpstr>MYTHS</vt:lpstr>
      <vt:lpstr>The Freedom of Information Act 2000 (FOIA)</vt:lpstr>
      <vt:lpstr>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2019-11-24T09:32:13Z</dcterms:created>
  <dcterms:modified xsi:type="dcterms:W3CDTF">2023-09-29T13:55:18Z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