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</p:sldIdLst>
  <p:sldSz cx="7556500" cy="10693400"/>
  <p:notesSz cx="6858000" cy="9144000"/>
  <p:embeddedFontLst>
    <p:embeddedFont>
      <p:font typeface="IBM Plex Sans" panose="020B0503050203000203" pitchFamily="34" charset="0"/>
      <p:regular r:id="rId3"/>
    </p:embeddedFont>
    <p:embeddedFont>
      <p:font typeface="IBM Plex Sans Bold" panose="020B0604020202020204" charset="0"/>
      <p:regular r:id="rId4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22" autoAdjust="0"/>
  </p:normalViewPr>
  <p:slideViewPr>
    <p:cSldViewPr>
      <p:cViewPr varScale="1">
        <p:scale>
          <a:sx n="65" d="100"/>
          <a:sy n="65" d="100"/>
        </p:scale>
        <p:origin x="3258" y="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font" Target="fonts/font1.fntdata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font" Target="fonts/font2.fntdata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26-Feb-26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26-Feb-26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26-Feb-26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26-Feb-26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26-Feb-26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26-Feb-26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26-Feb-26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26-Feb-26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26-Feb-26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26-Feb-26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26-Feb-26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26-Feb-26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svg"/><Relationship Id="rId4" Type="http://schemas.openxmlformats.org/officeDocument/2006/relationships/image" Target="../media/image3.png"/><Relationship Id="rId7" Type="http://schemas.openxmlformats.org/officeDocument/2006/relationships/image" Target="../media/QCP.PNG"/></Relationships>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5F3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 rot="2635932">
            <a:off x="2688947" y="3762511"/>
            <a:ext cx="482031" cy="421777"/>
            <a:chOff x="0" y="0"/>
            <a:chExt cx="812800" cy="71120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812800" cy="711200"/>
            </a:xfrm>
            <a:custGeom>
              <a:avLst/>
              <a:gdLst/>
              <a:ahLst/>
              <a:cxnLst/>
              <a:rect l="l" t="t" r="r" b="b"/>
              <a:pathLst>
                <a:path w="812800" h="711200">
                  <a:moveTo>
                    <a:pt x="406400" y="0"/>
                  </a:moveTo>
                  <a:lnTo>
                    <a:pt x="812800" y="711200"/>
                  </a:lnTo>
                  <a:lnTo>
                    <a:pt x="0" y="711200"/>
                  </a:lnTo>
                  <a:lnTo>
                    <a:pt x="406400" y="0"/>
                  </a:lnTo>
                  <a:close/>
                </a:path>
              </a:pathLst>
            </a:custGeom>
            <a:solidFill>
              <a:srgbClr val="7DD8FF"/>
            </a:solidFill>
          </p:spPr>
          <p:txBody>
            <a:bodyPr/>
            <a:lstStyle/>
            <a:p>
              <a:endParaRPr lang="en-US"/>
            </a:p>
          </p:txBody>
        </p:sp>
        <p:sp>
          <p:nvSpPr>
            <p:cNvPr id="4" name="TextBox 4"/>
            <p:cNvSpPr txBox="1"/>
            <p:nvPr/>
          </p:nvSpPr>
          <p:spPr>
            <a:xfrm>
              <a:off x="127000" y="311150"/>
              <a:ext cx="558800" cy="349250"/>
            </a:xfrm>
            <a:prstGeom prst="rect">
              <a:avLst/>
            </a:prstGeom>
          </p:spPr>
          <p:txBody>
            <a:bodyPr lIns="21496" tIns="21496" rIns="21496" bIns="21496" rtlCol="0" anchor="ctr"/>
            <a:lstStyle/>
            <a:p>
              <a:pPr algn="ctr">
                <a:lnSpc>
                  <a:spcPts val="1777"/>
                </a:lnSpc>
              </a:pPr>
              <a:endParaRPr/>
            </a:p>
          </p:txBody>
        </p:sp>
      </p:grpSp>
      <p:grpSp>
        <p:nvGrpSpPr>
          <p:cNvPr id="5" name="Group 5"/>
          <p:cNvGrpSpPr/>
          <p:nvPr/>
        </p:nvGrpSpPr>
        <p:grpSpPr>
          <a:xfrm>
            <a:off x="387024" y="4601237"/>
            <a:ext cx="2614322" cy="2775845"/>
            <a:chOff x="0" y="0"/>
            <a:chExt cx="1230395" cy="1306414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1230395" cy="1306414"/>
            </a:xfrm>
            <a:custGeom>
              <a:avLst/>
              <a:gdLst/>
              <a:ahLst/>
              <a:cxnLst/>
              <a:rect l="l" t="t" r="r" b="b"/>
              <a:pathLst>
                <a:path w="1230395" h="1306414">
                  <a:moveTo>
                    <a:pt x="91802" y="0"/>
                  </a:moveTo>
                  <a:lnTo>
                    <a:pt x="1138593" y="0"/>
                  </a:lnTo>
                  <a:cubicBezTo>
                    <a:pt x="1189294" y="0"/>
                    <a:pt x="1230395" y="41101"/>
                    <a:pt x="1230395" y="91802"/>
                  </a:cubicBezTo>
                  <a:lnTo>
                    <a:pt x="1230395" y="1214612"/>
                  </a:lnTo>
                  <a:cubicBezTo>
                    <a:pt x="1230395" y="1265313"/>
                    <a:pt x="1189294" y="1306414"/>
                    <a:pt x="1138593" y="1306414"/>
                  </a:cubicBezTo>
                  <a:lnTo>
                    <a:pt x="91802" y="1306414"/>
                  </a:lnTo>
                  <a:cubicBezTo>
                    <a:pt x="41101" y="1306414"/>
                    <a:pt x="0" y="1265313"/>
                    <a:pt x="0" y="1214612"/>
                  </a:cubicBezTo>
                  <a:lnTo>
                    <a:pt x="0" y="91802"/>
                  </a:lnTo>
                  <a:cubicBezTo>
                    <a:pt x="0" y="41101"/>
                    <a:pt x="41101" y="0"/>
                    <a:pt x="91802" y="0"/>
                  </a:cubicBezTo>
                  <a:close/>
                </a:path>
              </a:pathLst>
            </a:custGeom>
            <a:solidFill>
              <a:srgbClr val="FFFFFF"/>
            </a:solidFill>
            <a:ln w="76200" cap="rnd">
              <a:solidFill>
                <a:srgbClr val="FF485B"/>
              </a:solidFill>
              <a:prstDash val="solid"/>
              <a:rou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7" name="TextBox 7"/>
            <p:cNvSpPr txBox="1"/>
            <p:nvPr/>
          </p:nvSpPr>
          <p:spPr>
            <a:xfrm>
              <a:off x="0" y="-47625"/>
              <a:ext cx="1230395" cy="1354039"/>
            </a:xfrm>
            <a:prstGeom prst="rect">
              <a:avLst/>
            </a:prstGeom>
          </p:spPr>
          <p:txBody>
            <a:bodyPr lIns="21496" tIns="21496" rIns="21496" bIns="21496" rtlCol="0" anchor="ctr"/>
            <a:lstStyle/>
            <a:p>
              <a:pPr algn="ctr">
                <a:lnSpc>
                  <a:spcPts val="3026"/>
                </a:lnSpc>
              </a:pPr>
              <a:endParaRPr dirty="0"/>
            </a:p>
            <a:p>
              <a:pPr algn="ctr">
                <a:lnSpc>
                  <a:spcPts val="3026"/>
                </a:lnSpc>
              </a:pPr>
              <a:endParaRPr dirty="0"/>
            </a:p>
            <a:p>
              <a:pPr algn="ctr">
                <a:lnSpc>
                  <a:spcPts val="3026"/>
                </a:lnSpc>
              </a:pPr>
              <a:r>
                <a:rPr lang="en-US" sz="2161" b="1" dirty="0">
                  <a:solidFill>
                    <a:srgbClr val="01304E"/>
                  </a:solidFill>
                  <a:latin typeface="IBM Plex Sans Bold"/>
                  <a:ea typeface="IBM Plex Sans Bold"/>
                  <a:cs typeface="IBM Plex Sans Bold"/>
                  <a:sym typeface="IBM Plex Sans Bold"/>
                </a:rPr>
                <a:t>THE ASK</a:t>
              </a:r>
            </a:p>
            <a:p>
              <a:pPr algn="ctr">
                <a:lnSpc>
                  <a:spcPts val="2493"/>
                </a:lnSpc>
              </a:pPr>
              <a:r>
                <a:rPr lang="en-US" sz="1781" dirty="0">
                  <a:solidFill>
                    <a:srgbClr val="01304E"/>
                  </a:solidFill>
                  <a:latin typeface="IBM Plex Sans"/>
                  <a:ea typeface="IBM Plex Sans"/>
                  <a:cs typeface="IBM Plex Sans"/>
                  <a:sym typeface="IBM Plex Sans"/>
                </a:rPr>
                <a:t>A 10 minute </a:t>
              </a:r>
            </a:p>
            <a:p>
              <a:pPr algn="ctr">
                <a:lnSpc>
                  <a:spcPts val="2493"/>
                </a:lnSpc>
              </a:pPr>
              <a:r>
                <a:rPr lang="en-US" sz="1781" dirty="0">
                  <a:solidFill>
                    <a:srgbClr val="01304E"/>
                  </a:solidFill>
                  <a:latin typeface="IBM Plex Sans"/>
                  <a:ea typeface="IBM Plex Sans"/>
                  <a:cs typeface="IBM Plex Sans"/>
                  <a:sym typeface="IBM Plex Sans"/>
                </a:rPr>
                <a:t>online survey.</a:t>
              </a:r>
            </a:p>
          </p:txBody>
        </p:sp>
      </p:grpSp>
      <p:grpSp>
        <p:nvGrpSpPr>
          <p:cNvPr id="8" name="Group 8"/>
          <p:cNvGrpSpPr/>
          <p:nvPr/>
        </p:nvGrpSpPr>
        <p:grpSpPr>
          <a:xfrm rot="-2249400">
            <a:off x="4213302" y="3696504"/>
            <a:ext cx="482031" cy="421777"/>
            <a:chOff x="0" y="0"/>
            <a:chExt cx="812800" cy="711200"/>
          </a:xfrm>
        </p:grpSpPr>
        <p:sp>
          <p:nvSpPr>
            <p:cNvPr id="9" name="Freeform 9"/>
            <p:cNvSpPr/>
            <p:nvPr/>
          </p:nvSpPr>
          <p:spPr>
            <a:xfrm>
              <a:off x="0" y="0"/>
              <a:ext cx="812800" cy="711200"/>
            </a:xfrm>
            <a:custGeom>
              <a:avLst/>
              <a:gdLst/>
              <a:ahLst/>
              <a:cxnLst/>
              <a:rect l="l" t="t" r="r" b="b"/>
              <a:pathLst>
                <a:path w="812800" h="711200">
                  <a:moveTo>
                    <a:pt x="406400" y="0"/>
                  </a:moveTo>
                  <a:lnTo>
                    <a:pt x="812800" y="711200"/>
                  </a:lnTo>
                  <a:lnTo>
                    <a:pt x="0" y="711200"/>
                  </a:lnTo>
                  <a:lnTo>
                    <a:pt x="406400" y="0"/>
                  </a:lnTo>
                  <a:close/>
                </a:path>
              </a:pathLst>
            </a:custGeom>
            <a:solidFill>
              <a:srgbClr val="FFDE59"/>
            </a:solidFill>
          </p:spPr>
          <p:txBody>
            <a:bodyPr/>
            <a:lstStyle/>
            <a:p>
              <a:endParaRPr lang="en-US"/>
            </a:p>
          </p:txBody>
        </p:sp>
        <p:sp>
          <p:nvSpPr>
            <p:cNvPr id="10" name="TextBox 10"/>
            <p:cNvSpPr txBox="1"/>
            <p:nvPr/>
          </p:nvSpPr>
          <p:spPr>
            <a:xfrm>
              <a:off x="127000" y="311150"/>
              <a:ext cx="558800" cy="349250"/>
            </a:xfrm>
            <a:prstGeom prst="rect">
              <a:avLst/>
            </a:prstGeom>
          </p:spPr>
          <p:txBody>
            <a:bodyPr lIns="21496" tIns="21496" rIns="21496" bIns="21496" rtlCol="0" anchor="ctr"/>
            <a:lstStyle/>
            <a:p>
              <a:pPr algn="ctr">
                <a:lnSpc>
                  <a:spcPts val="1777"/>
                </a:lnSpc>
              </a:pPr>
              <a:endParaRPr/>
            </a:p>
          </p:txBody>
        </p:sp>
      </p:grpSp>
      <p:grpSp>
        <p:nvGrpSpPr>
          <p:cNvPr id="11" name="Group 11"/>
          <p:cNvGrpSpPr/>
          <p:nvPr/>
        </p:nvGrpSpPr>
        <p:grpSpPr>
          <a:xfrm>
            <a:off x="4302879" y="4597206"/>
            <a:ext cx="2620493" cy="2779876"/>
            <a:chOff x="0" y="0"/>
            <a:chExt cx="1231512" cy="1306414"/>
          </a:xfrm>
        </p:grpSpPr>
        <p:sp>
          <p:nvSpPr>
            <p:cNvPr id="12" name="Freeform 12"/>
            <p:cNvSpPr/>
            <p:nvPr/>
          </p:nvSpPr>
          <p:spPr>
            <a:xfrm>
              <a:off x="0" y="0"/>
              <a:ext cx="1231512" cy="1306414"/>
            </a:xfrm>
            <a:custGeom>
              <a:avLst/>
              <a:gdLst/>
              <a:ahLst/>
              <a:cxnLst/>
              <a:rect l="l" t="t" r="r" b="b"/>
              <a:pathLst>
                <a:path w="1231512" h="1306414">
                  <a:moveTo>
                    <a:pt x="91586" y="0"/>
                  </a:moveTo>
                  <a:lnTo>
                    <a:pt x="1139926" y="0"/>
                  </a:lnTo>
                  <a:cubicBezTo>
                    <a:pt x="1164216" y="0"/>
                    <a:pt x="1187511" y="9649"/>
                    <a:pt x="1204687" y="26825"/>
                  </a:cubicBezTo>
                  <a:cubicBezTo>
                    <a:pt x="1221863" y="44000"/>
                    <a:pt x="1231512" y="67296"/>
                    <a:pt x="1231512" y="91586"/>
                  </a:cubicBezTo>
                  <a:lnTo>
                    <a:pt x="1231512" y="1214829"/>
                  </a:lnTo>
                  <a:cubicBezTo>
                    <a:pt x="1231512" y="1239119"/>
                    <a:pt x="1221863" y="1262414"/>
                    <a:pt x="1204687" y="1279589"/>
                  </a:cubicBezTo>
                  <a:cubicBezTo>
                    <a:pt x="1187511" y="1296765"/>
                    <a:pt x="1164216" y="1306414"/>
                    <a:pt x="1139926" y="1306414"/>
                  </a:cubicBezTo>
                  <a:lnTo>
                    <a:pt x="91586" y="1306414"/>
                  </a:lnTo>
                  <a:cubicBezTo>
                    <a:pt x="67296" y="1306414"/>
                    <a:pt x="44000" y="1296765"/>
                    <a:pt x="26825" y="1279589"/>
                  </a:cubicBezTo>
                  <a:cubicBezTo>
                    <a:pt x="9649" y="1262414"/>
                    <a:pt x="0" y="1239119"/>
                    <a:pt x="0" y="1214829"/>
                  </a:cubicBezTo>
                  <a:lnTo>
                    <a:pt x="0" y="91586"/>
                  </a:lnTo>
                  <a:cubicBezTo>
                    <a:pt x="0" y="67296"/>
                    <a:pt x="9649" y="44000"/>
                    <a:pt x="26825" y="26825"/>
                  </a:cubicBezTo>
                  <a:cubicBezTo>
                    <a:pt x="44000" y="9649"/>
                    <a:pt x="67296" y="0"/>
                    <a:pt x="91586" y="0"/>
                  </a:cubicBezTo>
                  <a:close/>
                </a:path>
              </a:pathLst>
            </a:custGeom>
            <a:solidFill>
              <a:srgbClr val="FFFFFF"/>
            </a:solidFill>
            <a:ln w="76200" cap="rnd">
              <a:solidFill>
                <a:srgbClr val="64A2AC"/>
              </a:solidFill>
              <a:prstDash val="solid"/>
              <a:rou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3" name="TextBox 13"/>
            <p:cNvSpPr txBox="1"/>
            <p:nvPr/>
          </p:nvSpPr>
          <p:spPr>
            <a:xfrm>
              <a:off x="0" y="-38100"/>
              <a:ext cx="1231512" cy="1344514"/>
            </a:xfrm>
            <a:prstGeom prst="rect">
              <a:avLst/>
            </a:prstGeom>
          </p:spPr>
          <p:txBody>
            <a:bodyPr lIns="21496" tIns="21496" rIns="21496" bIns="21496" rtlCol="0" anchor="ctr"/>
            <a:lstStyle/>
            <a:p>
              <a:pPr algn="ctr">
                <a:lnSpc>
                  <a:spcPts val="2730"/>
                </a:lnSpc>
              </a:pPr>
              <a:endParaRPr dirty="0"/>
            </a:p>
            <a:p>
              <a:pPr algn="ctr">
                <a:lnSpc>
                  <a:spcPts val="3026"/>
                </a:lnSpc>
              </a:pPr>
              <a:endParaRPr dirty="0"/>
            </a:p>
            <a:p>
              <a:pPr algn="ctr">
                <a:lnSpc>
                  <a:spcPts val="3026"/>
                </a:lnSpc>
              </a:pPr>
              <a:r>
                <a:rPr lang="en-US" sz="2161" b="1" dirty="0">
                  <a:solidFill>
                    <a:srgbClr val="01304E"/>
                  </a:solidFill>
                  <a:latin typeface="IBM Plex Sans Bold"/>
                  <a:ea typeface="IBM Plex Sans Bold"/>
                  <a:cs typeface="IBM Plex Sans Bold"/>
                  <a:sym typeface="IBM Plex Sans Bold"/>
                </a:rPr>
                <a:t>WHO</a:t>
              </a:r>
            </a:p>
            <a:p>
              <a:pPr algn="ctr">
                <a:lnSpc>
                  <a:spcPts val="2493"/>
                </a:lnSpc>
              </a:pPr>
              <a:r>
                <a:rPr lang="en-US" sz="1781" dirty="0">
                  <a:solidFill>
                    <a:srgbClr val="01304E"/>
                  </a:solidFill>
                  <a:latin typeface="IBM Plex Sans"/>
                  <a:ea typeface="IBM Plex Sans"/>
                  <a:cs typeface="IBM Plex Sans"/>
                  <a:sym typeface="IBM Plex Sans"/>
                </a:rPr>
                <a:t>Everyone! We’re really interested to hear from those who </a:t>
              </a:r>
              <a:r>
                <a:rPr lang="en-US" sz="1781" b="1" dirty="0">
                  <a:solidFill>
                    <a:srgbClr val="01304E"/>
                  </a:solidFill>
                  <a:latin typeface="IBM Plex Sans Bold"/>
                  <a:ea typeface="IBM Plex Sans Bold"/>
                  <a:cs typeface="IBM Plex Sans Bold"/>
                  <a:sym typeface="IBM Plex Sans Bold"/>
                </a:rPr>
                <a:t>don’t</a:t>
              </a:r>
              <a:r>
                <a:rPr lang="en-US" sz="1781" dirty="0">
                  <a:solidFill>
                    <a:srgbClr val="01304E"/>
                  </a:solidFill>
                  <a:latin typeface="IBM Plex Sans"/>
                  <a:ea typeface="IBM Plex Sans"/>
                  <a:cs typeface="IBM Plex Sans"/>
                  <a:sym typeface="IBM Plex Sans"/>
                </a:rPr>
                <a:t> use the breakfast club too!</a:t>
              </a:r>
            </a:p>
          </p:txBody>
        </p:sp>
      </p:grpSp>
      <p:grpSp>
        <p:nvGrpSpPr>
          <p:cNvPr id="14" name="Group 14"/>
          <p:cNvGrpSpPr/>
          <p:nvPr/>
        </p:nvGrpSpPr>
        <p:grpSpPr>
          <a:xfrm>
            <a:off x="-147818" y="8056582"/>
            <a:ext cx="7937756" cy="2591098"/>
            <a:chOff x="0" y="0"/>
            <a:chExt cx="3361304" cy="1097220"/>
          </a:xfrm>
        </p:grpSpPr>
        <p:sp>
          <p:nvSpPr>
            <p:cNvPr id="15" name="Freeform 15"/>
            <p:cNvSpPr/>
            <p:nvPr/>
          </p:nvSpPr>
          <p:spPr>
            <a:xfrm>
              <a:off x="0" y="0"/>
              <a:ext cx="3361304" cy="1097220"/>
            </a:xfrm>
            <a:custGeom>
              <a:avLst/>
              <a:gdLst/>
              <a:ahLst/>
              <a:cxnLst/>
              <a:rect l="l" t="t" r="r" b="b"/>
              <a:pathLst>
                <a:path w="3361304" h="1097220">
                  <a:moveTo>
                    <a:pt x="30235" y="0"/>
                  </a:moveTo>
                  <a:lnTo>
                    <a:pt x="3331068" y="0"/>
                  </a:lnTo>
                  <a:cubicBezTo>
                    <a:pt x="3347767" y="0"/>
                    <a:pt x="3361304" y="13537"/>
                    <a:pt x="3361304" y="30235"/>
                  </a:cubicBezTo>
                  <a:lnTo>
                    <a:pt x="3361304" y="1066985"/>
                  </a:lnTo>
                  <a:cubicBezTo>
                    <a:pt x="3361304" y="1083684"/>
                    <a:pt x="3347767" y="1097220"/>
                    <a:pt x="3331068" y="1097220"/>
                  </a:cubicBezTo>
                  <a:lnTo>
                    <a:pt x="30235" y="1097220"/>
                  </a:lnTo>
                  <a:cubicBezTo>
                    <a:pt x="13537" y="1097220"/>
                    <a:pt x="0" y="1083684"/>
                    <a:pt x="0" y="1066985"/>
                  </a:cubicBezTo>
                  <a:lnTo>
                    <a:pt x="0" y="30235"/>
                  </a:lnTo>
                  <a:cubicBezTo>
                    <a:pt x="0" y="13537"/>
                    <a:pt x="13537" y="0"/>
                    <a:pt x="30235" y="0"/>
                  </a:cubicBezTo>
                  <a:close/>
                </a:path>
              </a:pathLst>
            </a:custGeom>
            <a:solidFill>
              <a:srgbClr val="00C2CB"/>
            </a:solidFill>
          </p:spPr>
          <p:txBody>
            <a:bodyPr/>
            <a:lstStyle/>
            <a:p>
              <a:endParaRPr lang="en-US"/>
            </a:p>
          </p:txBody>
        </p:sp>
        <p:sp>
          <p:nvSpPr>
            <p:cNvPr id="16" name="TextBox 16"/>
            <p:cNvSpPr txBox="1"/>
            <p:nvPr/>
          </p:nvSpPr>
          <p:spPr>
            <a:xfrm>
              <a:off x="0" y="-19050"/>
              <a:ext cx="3361304" cy="1116270"/>
            </a:xfrm>
            <a:prstGeom prst="rect">
              <a:avLst/>
            </a:prstGeom>
          </p:spPr>
          <p:txBody>
            <a:bodyPr lIns="21496" tIns="21496" rIns="21496" bIns="21496" rtlCol="0" anchor="ctr"/>
            <a:lstStyle/>
            <a:p>
              <a:pPr algn="ctr">
                <a:lnSpc>
                  <a:spcPts val="1777"/>
                </a:lnSpc>
              </a:pPr>
              <a:endParaRPr/>
            </a:p>
          </p:txBody>
        </p:sp>
      </p:grpSp>
      <p:grpSp>
        <p:nvGrpSpPr>
          <p:cNvPr id="17" name="Group 17"/>
          <p:cNvGrpSpPr/>
          <p:nvPr/>
        </p:nvGrpSpPr>
        <p:grpSpPr>
          <a:xfrm>
            <a:off x="256877" y="8254694"/>
            <a:ext cx="1649198" cy="1703131"/>
            <a:chOff x="0" y="-19050"/>
            <a:chExt cx="582520" cy="601570"/>
          </a:xfrm>
        </p:grpSpPr>
        <p:sp>
          <p:nvSpPr>
            <p:cNvPr id="18" name="Freeform 18"/>
            <p:cNvSpPr/>
            <p:nvPr/>
          </p:nvSpPr>
          <p:spPr>
            <a:xfrm>
              <a:off x="0" y="0"/>
              <a:ext cx="582520" cy="582520"/>
            </a:xfrm>
            <a:custGeom>
              <a:avLst/>
              <a:gdLst/>
              <a:ahLst/>
              <a:cxnLst/>
              <a:rect l="l" t="t" r="r" b="b"/>
              <a:pathLst>
                <a:path w="582520" h="582520">
                  <a:moveTo>
                    <a:pt x="145525" y="0"/>
                  </a:moveTo>
                  <a:lnTo>
                    <a:pt x="436995" y="0"/>
                  </a:lnTo>
                  <a:cubicBezTo>
                    <a:pt x="517367" y="0"/>
                    <a:pt x="582520" y="65154"/>
                    <a:pt x="582520" y="145525"/>
                  </a:cubicBezTo>
                  <a:lnTo>
                    <a:pt x="582520" y="436995"/>
                  </a:lnTo>
                  <a:cubicBezTo>
                    <a:pt x="582520" y="517367"/>
                    <a:pt x="517367" y="582520"/>
                    <a:pt x="436995" y="582520"/>
                  </a:cubicBezTo>
                  <a:lnTo>
                    <a:pt x="145525" y="582520"/>
                  </a:lnTo>
                  <a:cubicBezTo>
                    <a:pt x="65154" y="582520"/>
                    <a:pt x="0" y="517367"/>
                    <a:pt x="0" y="436995"/>
                  </a:cubicBezTo>
                  <a:lnTo>
                    <a:pt x="0" y="145525"/>
                  </a:lnTo>
                  <a:cubicBezTo>
                    <a:pt x="0" y="65154"/>
                    <a:pt x="65154" y="0"/>
                    <a:pt x="145525" y="0"/>
                  </a:cubicBezTo>
                  <a:close/>
                </a:path>
              </a:pathLst>
            </a:custGeom>
            <a:solidFill>
              <a:srgbClr val="FFFFFF"/>
            </a:solidFill>
            <a:ln w="76200" cap="rnd">
              <a:solidFill>
                <a:srgbClr val="01304E"/>
              </a:solidFill>
              <a:prstDash val="solid"/>
              <a:rou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9" name="TextBox 19"/>
            <p:cNvSpPr txBox="1"/>
            <p:nvPr/>
          </p:nvSpPr>
          <p:spPr>
            <a:xfrm>
              <a:off x="0" y="-19050"/>
              <a:ext cx="582520" cy="601570"/>
            </a:xfrm>
            <a:prstGeom prst="rect">
              <a:avLst/>
            </a:prstGeom>
          </p:spPr>
          <p:txBody>
            <a:bodyPr lIns="21496" tIns="21496" rIns="21496" bIns="21496" rtlCol="0" anchor="ctr"/>
            <a:lstStyle/>
            <a:p>
              <a:pPr algn="ctr">
                <a:lnSpc>
                  <a:spcPts val="1777"/>
                </a:lnSpc>
              </a:pPr>
              <a:endParaRPr/>
            </a:p>
          </p:txBody>
        </p:sp>
      </p:grpSp>
      <p:grpSp>
        <p:nvGrpSpPr>
          <p:cNvPr id="21" name="Group 21"/>
          <p:cNvGrpSpPr/>
          <p:nvPr/>
        </p:nvGrpSpPr>
        <p:grpSpPr>
          <a:xfrm>
            <a:off x="-147818" y="10133401"/>
            <a:ext cx="7937756" cy="514279"/>
            <a:chOff x="0" y="0"/>
            <a:chExt cx="3361304" cy="217776"/>
          </a:xfrm>
        </p:grpSpPr>
        <p:sp>
          <p:nvSpPr>
            <p:cNvPr id="22" name="Freeform 22"/>
            <p:cNvSpPr/>
            <p:nvPr/>
          </p:nvSpPr>
          <p:spPr>
            <a:xfrm>
              <a:off x="0" y="0"/>
              <a:ext cx="3361304" cy="217776"/>
            </a:xfrm>
            <a:custGeom>
              <a:avLst/>
              <a:gdLst/>
              <a:ahLst/>
              <a:cxnLst/>
              <a:rect l="l" t="t" r="r" b="b"/>
              <a:pathLst>
                <a:path w="3361304" h="217776">
                  <a:moveTo>
                    <a:pt x="30235" y="0"/>
                  </a:moveTo>
                  <a:lnTo>
                    <a:pt x="3331068" y="0"/>
                  </a:lnTo>
                  <a:cubicBezTo>
                    <a:pt x="3347767" y="0"/>
                    <a:pt x="3361304" y="13537"/>
                    <a:pt x="3361304" y="30235"/>
                  </a:cubicBezTo>
                  <a:lnTo>
                    <a:pt x="3361304" y="187540"/>
                  </a:lnTo>
                  <a:cubicBezTo>
                    <a:pt x="3361304" y="204239"/>
                    <a:pt x="3347767" y="217776"/>
                    <a:pt x="3331068" y="217776"/>
                  </a:cubicBezTo>
                  <a:lnTo>
                    <a:pt x="30235" y="217776"/>
                  </a:lnTo>
                  <a:cubicBezTo>
                    <a:pt x="13537" y="217776"/>
                    <a:pt x="0" y="204239"/>
                    <a:pt x="0" y="187540"/>
                  </a:cubicBezTo>
                  <a:lnTo>
                    <a:pt x="0" y="30235"/>
                  </a:lnTo>
                  <a:cubicBezTo>
                    <a:pt x="0" y="13537"/>
                    <a:pt x="13537" y="0"/>
                    <a:pt x="30235" y="0"/>
                  </a:cubicBezTo>
                  <a:close/>
                </a:path>
              </a:pathLst>
            </a:custGeom>
            <a:solidFill>
              <a:srgbClr val="01304E"/>
            </a:solidFill>
          </p:spPr>
          <p:txBody>
            <a:bodyPr/>
            <a:lstStyle/>
            <a:p>
              <a:endParaRPr lang="en-US"/>
            </a:p>
          </p:txBody>
        </p:sp>
        <p:sp>
          <p:nvSpPr>
            <p:cNvPr id="23" name="TextBox 23"/>
            <p:cNvSpPr txBox="1"/>
            <p:nvPr/>
          </p:nvSpPr>
          <p:spPr>
            <a:xfrm>
              <a:off x="0" y="-19050"/>
              <a:ext cx="3361304" cy="236826"/>
            </a:xfrm>
            <a:prstGeom prst="rect">
              <a:avLst/>
            </a:prstGeom>
          </p:spPr>
          <p:txBody>
            <a:bodyPr lIns="21496" tIns="21496" rIns="21496" bIns="21496" rtlCol="0" anchor="ctr"/>
            <a:lstStyle/>
            <a:p>
              <a:pPr algn="ctr">
                <a:lnSpc>
                  <a:spcPts val="1777"/>
                </a:lnSpc>
              </a:pPr>
              <a:endParaRPr/>
            </a:p>
          </p:txBody>
        </p:sp>
      </p:grpSp>
      <p:sp>
        <p:nvSpPr>
          <p:cNvPr id="24" name="Freeform 24"/>
          <p:cNvSpPr/>
          <p:nvPr/>
        </p:nvSpPr>
        <p:spPr>
          <a:xfrm>
            <a:off x="1336780" y="5167091"/>
            <a:ext cx="714811" cy="714811"/>
          </a:xfrm>
          <a:custGeom>
            <a:avLst/>
            <a:gdLst/>
            <a:ahLst/>
            <a:cxnLst/>
            <a:rect l="l" t="t" r="r" b="b"/>
            <a:pathLst>
              <a:path w="714811" h="714811">
                <a:moveTo>
                  <a:pt x="0" y="0"/>
                </a:moveTo>
                <a:lnTo>
                  <a:pt x="714810" y="0"/>
                </a:lnTo>
                <a:lnTo>
                  <a:pt x="714810" y="714810"/>
                </a:lnTo>
                <a:lnTo>
                  <a:pt x="0" y="71481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25" name="Freeform 25"/>
          <p:cNvSpPr/>
          <p:nvPr/>
        </p:nvSpPr>
        <p:spPr>
          <a:xfrm>
            <a:off x="5191743" y="4884624"/>
            <a:ext cx="842765" cy="585721"/>
          </a:xfrm>
          <a:custGeom>
            <a:avLst/>
            <a:gdLst/>
            <a:ahLst/>
            <a:cxnLst/>
            <a:rect l="l" t="t" r="r" b="b"/>
            <a:pathLst>
              <a:path w="842765" h="585721">
                <a:moveTo>
                  <a:pt x="0" y="0"/>
                </a:moveTo>
                <a:lnTo>
                  <a:pt x="842765" y="0"/>
                </a:lnTo>
                <a:lnTo>
                  <a:pt x="842765" y="585722"/>
                </a:lnTo>
                <a:lnTo>
                  <a:pt x="0" y="585722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26" name="TextBox 26"/>
          <p:cNvSpPr txBox="1"/>
          <p:nvPr/>
        </p:nvSpPr>
        <p:spPr>
          <a:xfrm>
            <a:off x="387024" y="122958"/>
            <a:ext cx="6785952" cy="123750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950"/>
              </a:lnSpc>
            </a:pPr>
            <a:r>
              <a:rPr lang="en-US" sz="3808" b="1" spc="-114">
                <a:solidFill>
                  <a:srgbClr val="64A2AC"/>
                </a:solidFill>
                <a:latin typeface="IBM Plex Sans Bold"/>
                <a:ea typeface="IBM Plex Sans Bold"/>
                <a:cs typeface="IBM Plex Sans Bold"/>
                <a:sym typeface="IBM Plex Sans Bold"/>
              </a:rPr>
              <a:t>WIN £100</a:t>
            </a:r>
            <a:r>
              <a:rPr lang="en-US" sz="3808" b="1" spc="-114">
                <a:solidFill>
                  <a:srgbClr val="01304E"/>
                </a:solidFill>
                <a:latin typeface="IBM Plex Sans Bold"/>
                <a:ea typeface="IBM Plex Sans Bold"/>
                <a:cs typeface="IBM Plex Sans Bold"/>
                <a:sym typeface="IBM Plex Sans Bold"/>
              </a:rPr>
              <a:t> AND HELP </a:t>
            </a:r>
            <a:r>
              <a:rPr lang="en-US" sz="3808" b="1" spc="-114">
                <a:solidFill>
                  <a:srgbClr val="093A6B"/>
                </a:solidFill>
                <a:latin typeface="IBM Plex Sans Bold"/>
                <a:ea typeface="IBM Plex Sans Bold"/>
                <a:cs typeface="IBM Plex Sans Bold"/>
                <a:sym typeface="IBM Plex Sans Bold"/>
              </a:rPr>
              <a:t>IMPROVE</a:t>
            </a:r>
            <a:r>
              <a:rPr lang="en-US" sz="3808" b="1" spc="-114">
                <a:solidFill>
                  <a:srgbClr val="01304E"/>
                </a:solidFill>
                <a:latin typeface="IBM Plex Sans Bold"/>
                <a:ea typeface="IBM Plex Sans Bold"/>
                <a:cs typeface="IBM Plex Sans Bold"/>
                <a:sym typeface="IBM Plex Sans Bold"/>
              </a:rPr>
              <a:t> THE MORNING SCHOOL RUN!</a:t>
            </a:r>
          </a:p>
        </p:txBody>
      </p:sp>
      <p:sp>
        <p:nvSpPr>
          <p:cNvPr id="27" name="TextBox 27"/>
          <p:cNvSpPr txBox="1"/>
          <p:nvPr/>
        </p:nvSpPr>
        <p:spPr>
          <a:xfrm>
            <a:off x="288573" y="10155063"/>
            <a:ext cx="7064976" cy="39293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266"/>
              </a:lnSpc>
            </a:pPr>
            <a:r>
              <a:rPr lang="en-US" sz="2300" b="1">
                <a:solidFill>
                  <a:srgbClr val="FEFFFE"/>
                </a:solidFill>
                <a:latin typeface="IBM Plex Sans Bold"/>
                <a:ea typeface="IBM Plex Sans Bold"/>
                <a:cs typeface="IBM Plex Sans Bold"/>
                <a:sym typeface="IBM Plex Sans Bold"/>
              </a:rPr>
              <a:t>Help ensure breakfast clubs work for all families!</a:t>
            </a:r>
          </a:p>
        </p:txBody>
      </p:sp>
      <p:sp>
        <p:nvSpPr>
          <p:cNvPr id="28" name="Freeform 28"/>
          <p:cNvSpPr/>
          <p:nvPr/>
        </p:nvSpPr>
        <p:spPr>
          <a:xfrm>
            <a:off x="1906074" y="2154020"/>
            <a:ext cx="3566543" cy="3835139"/>
          </a:xfrm>
          <a:custGeom>
            <a:avLst/>
            <a:gdLst/>
            <a:ahLst/>
            <a:cxnLst/>
            <a:rect l="l" t="t" r="r" b="b"/>
            <a:pathLst>
              <a:path w="3566543" h="3835139">
                <a:moveTo>
                  <a:pt x="0" y="0"/>
                </a:moveTo>
                <a:lnTo>
                  <a:pt x="3566543" y="0"/>
                </a:lnTo>
                <a:lnTo>
                  <a:pt x="3566543" y="3835139"/>
                </a:lnTo>
                <a:lnTo>
                  <a:pt x="0" y="3835139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r="-5876"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29" name="TextBox 29"/>
          <p:cNvSpPr txBox="1"/>
          <p:nvPr/>
        </p:nvSpPr>
        <p:spPr>
          <a:xfrm>
            <a:off x="657168" y="1532597"/>
            <a:ext cx="6008986" cy="95381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552"/>
              </a:lnSpc>
            </a:pPr>
            <a:r>
              <a:rPr lang="en-US" sz="1823">
                <a:solidFill>
                  <a:srgbClr val="093A6B"/>
                </a:solidFill>
                <a:latin typeface="IBM Plex Sans"/>
                <a:ea typeface="IBM Plex Sans"/>
                <a:cs typeface="IBM Plex Sans"/>
                <a:sym typeface="IBM Plex Sans"/>
              </a:rPr>
              <a:t>We have been selected by the Department for Education to help design a national Breakfast Club programme that works for every family’s morning school run.</a:t>
            </a:r>
          </a:p>
        </p:txBody>
      </p:sp>
      <p:sp>
        <p:nvSpPr>
          <p:cNvPr id="30" name="TextBox 30"/>
          <p:cNvSpPr txBox="1"/>
          <p:nvPr/>
        </p:nvSpPr>
        <p:spPr>
          <a:xfrm>
            <a:off x="2046582" y="8251477"/>
            <a:ext cx="5332814" cy="171999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946"/>
              </a:lnSpc>
            </a:pPr>
            <a:r>
              <a:rPr lang="en-US" sz="2818" b="1">
                <a:solidFill>
                  <a:srgbClr val="01304E"/>
                </a:solidFill>
                <a:latin typeface="IBM Plex Sans Bold"/>
                <a:ea typeface="IBM Plex Sans Bold"/>
                <a:cs typeface="IBM Plex Sans Bold"/>
                <a:sym typeface="IBM Plex Sans Bold"/>
              </a:rPr>
              <a:t>Designed by parents, for parents</a:t>
            </a:r>
          </a:p>
          <a:p>
            <a:pPr algn="l">
              <a:lnSpc>
                <a:spcPts val="104"/>
              </a:lnSpc>
            </a:pPr>
            <a:endParaRPr lang="en-US" sz="2818" b="1">
              <a:solidFill>
                <a:srgbClr val="01304E"/>
              </a:solidFill>
              <a:latin typeface="IBM Plex Sans Bold"/>
              <a:ea typeface="IBM Plex Sans Bold"/>
              <a:cs typeface="IBM Plex Sans Bold"/>
              <a:sym typeface="IBM Plex Sans Bold"/>
            </a:endParaRPr>
          </a:p>
          <a:p>
            <a:pPr algn="l">
              <a:lnSpc>
                <a:spcPts val="2797"/>
              </a:lnSpc>
            </a:pPr>
            <a:r>
              <a:rPr lang="en-US" sz="1998" b="1">
                <a:solidFill>
                  <a:srgbClr val="01304E"/>
                </a:solidFill>
                <a:latin typeface="IBM Plex Sans Bold"/>
                <a:ea typeface="IBM Plex Sans Bold"/>
                <a:cs typeface="IBM Plex Sans Bold"/>
                <a:sym typeface="IBM Plex Sans Bold"/>
              </a:rPr>
              <a:t>Scan this QR code, complete the 10 minute survey and have the chance to </a:t>
            </a:r>
            <a:r>
              <a:rPr lang="en-US" sz="1998" b="1" u="sng">
                <a:solidFill>
                  <a:srgbClr val="01304E"/>
                </a:solidFill>
                <a:latin typeface="IBM Plex Sans Bold"/>
                <a:ea typeface="IBM Plex Sans Bold"/>
                <a:cs typeface="IBM Plex Sans Bold"/>
                <a:sym typeface="IBM Plex Sans Bold"/>
              </a:rPr>
              <a:t>win £100!</a:t>
            </a:r>
          </a:p>
        </p:txBody>
      </p:sp>
      <p:graphicFrame>
        <p:nvGraphicFramePr>
          <p:cNvPr id="32" name="QR CODE">
            <a:extLst>
              <a:ext uri="{FF2B5EF4-FFF2-40B4-BE49-F238E27FC236}">
                <a16:creationId xmlns:a16="http://schemas.microsoft.com/office/drawing/2014/main" id="{FDDA519D-5502-3D86-01FA-3363539455D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90228365"/>
              </p:ext>
            </p:extLst>
          </p:nvPr>
        </p:nvGraphicFramePr>
        <p:xfrm>
          <a:off x="496850" y="8542300"/>
          <a:ext cx="1188000" cy="1188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88000">
                  <a:extLst>
                    <a:ext uri="{9D8B030D-6E8A-4147-A177-3AD203B41FA5}">
                      <a16:colId xmlns:a16="http://schemas.microsoft.com/office/drawing/2014/main" val="177571910"/>
                    </a:ext>
                  </a:extLst>
                </a:gridCol>
              </a:tblGrid>
              <a:tr h="1188000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endParaRPr lang="en-GB" sz="100" b="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04234775"/>
                  </a:ext>
                </a:extLst>
              </a:tr>
            </a:tbl>
          </a:graphicData>
        </a:graphic>
      </p:graphicFrame>
      <p:pic>
        <p:nvPicPr>
          <p:cNvPr id="1" name="QCP" descr="QCP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96850" y="8542300"/>
            <a:ext cx="1188000" cy="1188000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</TotalTime>
  <Words>106</Words>
  <Application>Microsoft Office PowerPoint</Application>
  <PresentationFormat>Custom</PresentationFormat>
  <Paragraphs>16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Calibri</vt:lpstr>
      <vt:lpstr>IBM Plex Sans Bold</vt:lpstr>
      <vt:lpstr>Arial</vt:lpstr>
      <vt:lpstr>IBM Plex Sans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Win £100 and HELP IMPROVE the morning SCHOOL run!</dc:title>
  <cp:lastModifiedBy>Georgi Aleksandrov</cp:lastModifiedBy>
  <cp:revision>5</cp:revision>
  <dcterms:created xsi:type="dcterms:W3CDTF">2006-08-16T00:00:00Z</dcterms:created>
  <dcterms:modified xsi:type="dcterms:W3CDTF">2026-02-26T15:19:28Z</dcterms:modified>
  <dc:identifier>DAHBmW2zYbE</dc:identifier>
</cp:coreProperties>
</file>